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19" r:id="rId4"/>
    <p:sldId id="258" r:id="rId5"/>
    <p:sldId id="317" r:id="rId6"/>
    <p:sldId id="270" r:id="rId7"/>
    <p:sldId id="271" r:id="rId8"/>
    <p:sldId id="283" r:id="rId9"/>
    <p:sldId id="284" r:id="rId10"/>
    <p:sldId id="285" r:id="rId11"/>
    <p:sldId id="318" r:id="rId12"/>
    <p:sldId id="262" r:id="rId13"/>
    <p:sldId id="261" r:id="rId14"/>
    <p:sldId id="264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20" r:id="rId26"/>
    <p:sldId id="321" r:id="rId27"/>
    <p:sldId id="322" r:id="rId28"/>
    <p:sldId id="265" r:id="rId29"/>
    <p:sldId id="324" r:id="rId30"/>
    <p:sldId id="325" r:id="rId31"/>
    <p:sldId id="326" r:id="rId32"/>
    <p:sldId id="328" r:id="rId33"/>
    <p:sldId id="327" r:id="rId34"/>
    <p:sldId id="266" r:id="rId35"/>
    <p:sldId id="329" r:id="rId36"/>
    <p:sldId id="330" r:id="rId37"/>
    <p:sldId id="267" r:id="rId38"/>
    <p:sldId id="268" r:id="rId39"/>
    <p:sldId id="260" r:id="rId40"/>
    <p:sldId id="287" r:id="rId41"/>
    <p:sldId id="298" r:id="rId42"/>
    <p:sldId id="289" r:id="rId43"/>
    <p:sldId id="316" r:id="rId44"/>
    <p:sldId id="299" r:id="rId45"/>
    <p:sldId id="312" r:id="rId46"/>
    <p:sldId id="300" r:id="rId47"/>
    <p:sldId id="301" r:id="rId48"/>
    <p:sldId id="311" r:id="rId49"/>
    <p:sldId id="313" r:id="rId50"/>
    <p:sldId id="295" r:id="rId51"/>
    <p:sldId id="303" r:id="rId52"/>
    <p:sldId id="306" r:id="rId53"/>
    <p:sldId id="307" r:id="rId54"/>
    <p:sldId id="314" r:id="rId55"/>
    <p:sldId id="315" r:id="rId56"/>
    <p:sldId id="308" r:id="rId57"/>
    <p:sldId id="305" r:id="rId58"/>
    <p:sldId id="309" r:id="rId59"/>
    <p:sldId id="310" r:id="rId60"/>
  </p:sldIdLst>
  <p:sldSz cx="9144000" cy="6858000" type="screen4x3"/>
  <p:notesSz cx="6858000" cy="987425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 autoAdjust="0"/>
    <p:restoredTop sz="87781" autoAdjust="0"/>
  </p:normalViewPr>
  <p:slideViewPr>
    <p:cSldViewPr>
      <p:cViewPr varScale="1">
        <p:scale>
          <a:sx n="71" d="100"/>
          <a:sy n="71" d="100"/>
        </p:scale>
        <p:origin x="-122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DFA0B4-ED2E-4707-8B84-61BEDDEE1212}" type="datetimeFigureOut">
              <a:rPr lang="he-IL" smtClean="0"/>
              <a:t>ט"ז/כסלו/תשע"ג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68C105-EAE8-4B18-93DE-44639D60840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7754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412C159-1DF2-47C6-902E-39C9CB94E1F1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690269"/>
            <a:ext cx="5486400" cy="4443413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378824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AEF2005-46FB-4175-9FCB-FE114EF3E264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418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fld id="{13BFD697-A1F8-4188-9179-5B387B081434}" type="slidenum">
              <a:rPr lang="he-IL">
                <a:latin typeface="Arial" pitchFamily="34" charset="0"/>
              </a:rPr>
              <a:pPr eaLnBrk="1" hangingPunct="1"/>
              <a:t>42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1588" y="9378824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F826B52D-8CDD-4538-8C39-61D96B48D7C2}" type="slidenum">
              <a:rPr lang="he-IL" sz="1200">
                <a:latin typeface="Arial" pitchFamily="34" charset="0"/>
              </a:rPr>
              <a:pPr algn="l" rtl="0" eaLnBrk="1" hangingPunct="1"/>
              <a:t>42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1434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Fig 8. Ablation of </a:t>
            </a:r>
            <a:r>
              <a:rPr lang="en-US" b="1" i="1" dirty="0" smtClean="0">
                <a:latin typeface="Arial" pitchFamily="34" charset="0"/>
                <a:cs typeface="Arial" pitchFamily="34" charset="0"/>
              </a:rPr>
              <a:t>Dicer1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in the RPE resulted in completely absence of mature miR-204/211</a:t>
            </a:r>
          </a:p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2" name="Slide Number Placeholder 3"/>
          <p:cNvSpPr txBox="1">
            <a:spLocks noGrp="1"/>
          </p:cNvSpPr>
          <p:nvPr/>
        </p:nvSpPr>
        <p:spPr bwMode="auto">
          <a:xfrm>
            <a:off x="1588" y="9378824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fld id="{25C63E74-E9B4-46BE-B773-3D630D67C5F0}" type="slidenum">
              <a:rPr lang="he-IL" sz="1200">
                <a:latin typeface="Arial" pitchFamily="34" charset="0"/>
              </a:rPr>
              <a:pPr algn="l" rtl="0" eaLnBrk="1" hangingPunct="1"/>
              <a:t>42</a:t>
            </a:fld>
            <a:endParaRPr lang="en-US" sz="12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5402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054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55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1696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208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155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1827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083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196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5740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0903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6707D-CF75-4EA9-84F9-C1050CCEF36F}" type="datetimeFigureOut">
              <a:rPr lang="he-IL" smtClean="0"/>
              <a:t>ט"ז/כסלו/תשע"ג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A830E-68D6-4CBC-919A-08731B056303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945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2190909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miRNA </a:t>
            </a:r>
            <a:r>
              <a:rPr lang="en-US" dirty="0" smtClean="0"/>
              <a:t>Expression Analysis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Paper Review + Project Update</a:t>
            </a:r>
            <a:endParaRPr lang="he-I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Dvir Netanely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Ron Shamir’s Group Meeting 28.11.2012</a:t>
            </a:r>
          </a:p>
          <a:p>
            <a:r>
              <a:rPr lang="en-US" dirty="0" smtClean="0"/>
              <a:t>TAU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73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TargetScan’s context score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The context+ score for a specific site is the sum of the contribution of these six features, calculated as in </a:t>
            </a:r>
            <a:r>
              <a:rPr lang="en-US" dirty="0">
                <a:hlinkClick r:id="rId2"/>
              </a:rPr>
              <a:t>Garcia et al., 2011</a:t>
            </a:r>
            <a:r>
              <a:rPr lang="en-US" dirty="0"/>
              <a:t>: </a:t>
            </a:r>
            <a:endParaRPr lang="en-US" dirty="0" smtClean="0"/>
          </a:p>
          <a:p>
            <a:pPr lvl="1" algn="l" rtl="0"/>
            <a:r>
              <a:rPr lang="en-US" dirty="0"/>
              <a:t>site-type contribution (</a:t>
            </a:r>
            <a:r>
              <a:rPr lang="en-US" dirty="0" smtClean="0"/>
              <a:t>6mer, 8mer…) </a:t>
            </a:r>
            <a:endParaRPr lang="en-US" dirty="0"/>
          </a:p>
          <a:p>
            <a:pPr lvl="1" algn="l" rtl="0"/>
            <a:r>
              <a:rPr lang="en-US" dirty="0"/>
              <a:t>3' pairing contribution </a:t>
            </a:r>
          </a:p>
          <a:p>
            <a:pPr lvl="1" algn="l" rtl="0"/>
            <a:r>
              <a:rPr lang="en-US" dirty="0"/>
              <a:t>local AU contribution </a:t>
            </a:r>
          </a:p>
          <a:p>
            <a:pPr lvl="1" algn="l" rtl="0"/>
            <a:r>
              <a:rPr lang="en-US" dirty="0"/>
              <a:t>position contribution </a:t>
            </a:r>
          </a:p>
          <a:p>
            <a:pPr lvl="1" algn="l" rtl="0"/>
            <a:r>
              <a:rPr lang="en-US" dirty="0"/>
              <a:t>TA (target site abundance) </a:t>
            </a:r>
            <a:r>
              <a:rPr lang="en-US" dirty="0" smtClean="0"/>
              <a:t>contribution (New in TS6) </a:t>
            </a:r>
            <a:endParaRPr lang="en-US" dirty="0"/>
          </a:p>
          <a:p>
            <a:pPr lvl="1" algn="l" rtl="0"/>
            <a:r>
              <a:rPr lang="en-US" dirty="0"/>
              <a:t>SPS (seed-pairing stability) </a:t>
            </a:r>
            <a:r>
              <a:rPr lang="en-US" dirty="0" smtClean="0"/>
              <a:t>contribution</a:t>
            </a:r>
            <a:r>
              <a:rPr lang="en-US" dirty="0"/>
              <a:t> </a:t>
            </a:r>
            <a:r>
              <a:rPr lang="en-US" dirty="0" smtClean="0"/>
              <a:t>(New in TS6)</a:t>
            </a:r>
            <a:endParaRPr lang="en-US" dirty="0"/>
          </a:p>
          <a:p>
            <a:pPr algn="l" rtl="0"/>
            <a:r>
              <a:rPr lang="en-US" dirty="0" smtClean="0"/>
              <a:t>For </a:t>
            </a:r>
            <a:r>
              <a:rPr lang="en-US" dirty="0"/>
              <a:t>each predicted target of each miRNA, the sum of the context+ scores for the sites </a:t>
            </a:r>
            <a:r>
              <a:rPr lang="en-US" dirty="0" smtClean="0"/>
              <a:t>was </a:t>
            </a:r>
            <a:r>
              <a:rPr lang="en-US" dirty="0"/>
              <a:t>calculated as the total context+ score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Introduction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627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miRNA and Cancer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miRNAs have a role in cancer and may distinguish types.</a:t>
            </a:r>
          </a:p>
          <a:p>
            <a:pPr algn="l" rtl="0"/>
            <a:r>
              <a:rPr lang="en-US" dirty="0"/>
              <a:t>Although hundreds of miRNAs have been discovered, the perturbed miRNA regulatory networks and their functions are still poorly understood in cancer. </a:t>
            </a:r>
            <a:endParaRPr lang="en-US" dirty="0" smtClean="0"/>
          </a:p>
          <a:p>
            <a:pPr algn="l" rtl="0"/>
            <a:r>
              <a:rPr lang="en-US" dirty="0" smtClean="0"/>
              <a:t>Due to </a:t>
            </a:r>
            <a:r>
              <a:rPr lang="en-US" dirty="0"/>
              <a:t>the complexity of cancer transcriptome, current methods often encounter low sensitivity and report few onco-miR </a:t>
            </a:r>
            <a:r>
              <a:rPr lang="en-US" dirty="0" smtClean="0"/>
              <a:t>candidates.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099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chemeClr val="accent5">
                    <a:lumMod val="75000"/>
                  </a:schemeClr>
                </a:solidFill>
              </a:rPr>
              <a:t>miRHiC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enrichment analysis of </a:t>
            </a:r>
            <a:r>
              <a:rPr lang="en-US" sz="3600" b="1" u="sng" dirty="0" smtClean="0"/>
              <a:t>miR</a:t>
            </a:r>
            <a:r>
              <a:rPr lang="en-US" sz="3600" dirty="0" smtClean="0"/>
              <a:t>NA targets in </a:t>
            </a:r>
            <a:r>
              <a:rPr lang="en-US" sz="3600" b="1" u="sng" dirty="0" smtClean="0"/>
              <a:t>Hi</a:t>
            </a:r>
            <a:r>
              <a:rPr lang="en-US" sz="3600" dirty="0" smtClean="0"/>
              <a:t>erarchical gene </a:t>
            </a:r>
            <a:r>
              <a:rPr lang="en-US" sz="3600" b="1" u="sng" dirty="0" smtClean="0"/>
              <a:t>C</a:t>
            </a:r>
            <a:r>
              <a:rPr lang="en-US" sz="3600" dirty="0" smtClean="0"/>
              <a:t>o-expression signatures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/>
          <a:lstStyle/>
          <a:p>
            <a:pPr algn="l" rtl="0"/>
            <a:r>
              <a:rPr lang="en-US" dirty="0" smtClean="0"/>
              <a:t>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miRHiC </a:t>
            </a:r>
            <a:r>
              <a:rPr lang="en-US" dirty="0" smtClean="0"/>
              <a:t>method infers </a:t>
            </a:r>
            <a:r>
              <a:rPr lang="en-US" dirty="0"/>
              <a:t>the perturbed miRNA regulatory networks by using the hierarchical co-expression signatures of the differentially expressed </a:t>
            </a:r>
            <a:r>
              <a:rPr lang="en-US" dirty="0" smtClean="0"/>
              <a:t>genes.</a:t>
            </a:r>
          </a:p>
          <a:p>
            <a:pPr algn="l" rtl="0"/>
            <a:r>
              <a:rPr lang="en-US" dirty="0" smtClean="0"/>
              <a:t>Demonstrated on three cancer datasets.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4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Materials and Methods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753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Dataset Analysis - 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Acquisition, pre-processing and identification of differentially expressed genes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752528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Downloaded 3 cancer </a:t>
            </a:r>
            <a:r>
              <a:rPr lang="en-US" dirty="0"/>
              <a:t>gene expression datasets </a:t>
            </a:r>
            <a:r>
              <a:rPr lang="en-US" dirty="0" smtClean="0"/>
              <a:t>from GEO:</a:t>
            </a:r>
          </a:p>
          <a:p>
            <a:pPr lvl="1" algn="l" rtl="0"/>
            <a:r>
              <a:rPr lang="en-US" b="1" dirty="0" smtClean="0"/>
              <a:t>Lung </a:t>
            </a:r>
            <a:r>
              <a:rPr lang="en-US" b="1" dirty="0"/>
              <a:t>cancer </a:t>
            </a:r>
            <a:r>
              <a:rPr lang="en-US" dirty="0"/>
              <a:t>(LUC</a:t>
            </a:r>
            <a:r>
              <a:rPr lang="en-US" dirty="0" smtClean="0"/>
              <a:t>)</a:t>
            </a:r>
          </a:p>
          <a:p>
            <a:pPr lvl="2" algn="l" rtl="0"/>
            <a:r>
              <a:rPr lang="en-US" dirty="0" smtClean="0"/>
              <a:t>60 </a:t>
            </a:r>
            <a:r>
              <a:rPr lang="en-US" dirty="0"/>
              <a:t>paired cancer and </a:t>
            </a:r>
            <a:r>
              <a:rPr lang="en-US" dirty="0" smtClean="0"/>
              <a:t>para-cancer</a:t>
            </a:r>
            <a:r>
              <a:rPr lang="en-US" dirty="0" smtClean="0">
                <a:solidFill>
                  <a:schemeClr val="accent5"/>
                </a:solidFill>
              </a:rPr>
              <a:t>*</a:t>
            </a:r>
            <a:r>
              <a:rPr lang="en-US" dirty="0" smtClean="0"/>
              <a:t> samples </a:t>
            </a:r>
          </a:p>
          <a:p>
            <a:pPr lvl="1" algn="l" rtl="0"/>
            <a:r>
              <a:rPr lang="en-US" b="1" dirty="0" smtClean="0"/>
              <a:t>Hepatocellular</a:t>
            </a:r>
            <a:r>
              <a:rPr lang="en-US" dirty="0" smtClean="0"/>
              <a:t> </a:t>
            </a:r>
            <a:r>
              <a:rPr lang="en-US" b="1" dirty="0"/>
              <a:t>cancer</a:t>
            </a:r>
            <a:r>
              <a:rPr lang="en-US" dirty="0"/>
              <a:t> (HCC</a:t>
            </a:r>
            <a:r>
              <a:rPr lang="en-US" dirty="0" smtClean="0"/>
              <a:t>)</a:t>
            </a:r>
          </a:p>
          <a:p>
            <a:pPr lvl="2" algn="l" rtl="0"/>
            <a:r>
              <a:rPr lang="en-US" dirty="0" smtClean="0"/>
              <a:t>96 </a:t>
            </a:r>
            <a:r>
              <a:rPr lang="en-US" dirty="0"/>
              <a:t>paired cancer and para-cancer </a:t>
            </a:r>
            <a:r>
              <a:rPr lang="en-US" dirty="0" smtClean="0"/>
              <a:t>samples</a:t>
            </a:r>
          </a:p>
          <a:p>
            <a:pPr lvl="1" algn="l" rtl="0"/>
            <a:r>
              <a:rPr lang="en-US" b="1" dirty="0" smtClean="0"/>
              <a:t>Colorectal</a:t>
            </a:r>
            <a:r>
              <a:rPr lang="en-US" dirty="0" smtClean="0"/>
              <a:t> </a:t>
            </a:r>
            <a:r>
              <a:rPr lang="en-US" b="1" dirty="0"/>
              <a:t>cancer</a:t>
            </a:r>
            <a:r>
              <a:rPr lang="en-US" dirty="0"/>
              <a:t> (CRC</a:t>
            </a:r>
            <a:r>
              <a:rPr lang="en-US" dirty="0" smtClean="0"/>
              <a:t>)</a:t>
            </a:r>
          </a:p>
          <a:p>
            <a:pPr lvl="2" algn="l" rtl="0"/>
            <a:r>
              <a:rPr lang="en-US" dirty="0" smtClean="0"/>
              <a:t>35 </a:t>
            </a:r>
            <a:r>
              <a:rPr lang="en-US" dirty="0"/>
              <a:t>cancer and 24 normal </a:t>
            </a:r>
            <a:r>
              <a:rPr lang="en-US" dirty="0" smtClean="0"/>
              <a:t>samples</a:t>
            </a:r>
          </a:p>
          <a:p>
            <a:pPr marL="914400" lvl="2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Removed lowly expressed genes</a:t>
            </a:r>
          </a:p>
          <a:p>
            <a:pPr marL="457200" lvl="1" indent="-100013" algn="l" rtl="0">
              <a:buNone/>
            </a:pPr>
            <a:r>
              <a:rPr lang="en-US" sz="2300" dirty="0" smtClean="0"/>
              <a:t>(kept only genes in which at least 30% of the values ranked as the 10K values</a:t>
            </a:r>
            <a:r>
              <a:rPr lang="en-US" sz="2300" dirty="0" smtClean="0">
                <a:solidFill>
                  <a:schemeClr val="accent5"/>
                </a:solidFill>
              </a:rPr>
              <a:t> *</a:t>
            </a:r>
            <a:r>
              <a:rPr lang="en-US" sz="2300" dirty="0" smtClean="0"/>
              <a:t>)</a:t>
            </a:r>
          </a:p>
          <a:p>
            <a:pPr marL="457200" lvl="1" indent="0" algn="l" rtl="0">
              <a:buNone/>
            </a:pPr>
            <a:endParaRPr lang="en-US" sz="2200" dirty="0" smtClean="0"/>
          </a:p>
          <a:p>
            <a:pPr algn="l" rtl="0"/>
            <a:r>
              <a:rPr lang="en-US" dirty="0"/>
              <a:t>Applied </a:t>
            </a:r>
            <a:r>
              <a:rPr lang="en-US" dirty="0" smtClean="0"/>
              <a:t>t-test and kept top 2000 significant differentially expressed genes on each dataset</a:t>
            </a:r>
          </a:p>
          <a:p>
            <a:pPr marL="400050" lvl="1" indent="-42863" algn="l" rtl="0">
              <a:buNone/>
            </a:pPr>
            <a:r>
              <a:rPr lang="en-US" sz="2300" dirty="0" smtClean="0"/>
              <a:t>(length of FDR list varied greatly between datasets making comparison problematic</a:t>
            </a:r>
            <a:r>
              <a:rPr lang="en-US" sz="2400" dirty="0">
                <a:solidFill>
                  <a:schemeClr val="accent5"/>
                </a:solidFill>
              </a:rPr>
              <a:t> *</a:t>
            </a:r>
            <a:r>
              <a:rPr lang="en-US" sz="2300" dirty="0" smtClean="0"/>
              <a:t>)</a:t>
            </a:r>
            <a:endParaRPr lang="he-IL" sz="3100" dirty="0"/>
          </a:p>
        </p:txBody>
      </p:sp>
    </p:spTree>
    <p:extLst>
      <p:ext uri="{BB962C8B-B14F-4D97-AF65-F5344CB8AC3E}">
        <p14:creationId xmlns:p14="http://schemas.microsoft.com/office/powerpoint/2010/main" val="346183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Dataset Analysis - 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TargetScan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75252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Downloaded TargetScan’s data mapping miRNA</a:t>
            </a:r>
            <a:r>
              <a:rPr lang="en-US" dirty="0"/>
              <a:t> </a:t>
            </a:r>
            <a:r>
              <a:rPr lang="en-US" dirty="0" smtClean="0"/>
              <a:t>families with their predicted mRNA targets.</a:t>
            </a:r>
          </a:p>
          <a:p>
            <a:pPr algn="l" rtl="0"/>
            <a:r>
              <a:rPr lang="en-US" sz="3100" dirty="0" smtClean="0"/>
              <a:t>For each miRNA-mRNA pair, its </a:t>
            </a:r>
            <a:r>
              <a:rPr lang="en-US" sz="3100" i="1" dirty="0" smtClean="0"/>
              <a:t>summarized context score </a:t>
            </a:r>
            <a:r>
              <a:rPr lang="en-US" sz="3100" dirty="0" smtClean="0"/>
              <a:t>was recorded (</a:t>
            </a:r>
            <a:r>
              <a:rPr lang="en-US" sz="2800" dirty="0"/>
              <a:t>a negative score measuring miRNA-target regulation strength or confidence, provided by </a:t>
            </a:r>
            <a:r>
              <a:rPr lang="en-US" sz="2800" dirty="0" smtClean="0"/>
              <a:t>TargetScan).</a:t>
            </a:r>
          </a:p>
          <a:p>
            <a:pPr algn="l" rtl="0"/>
            <a:endParaRPr lang="he-IL" sz="3100" dirty="0"/>
          </a:p>
        </p:txBody>
      </p:sp>
    </p:spTree>
    <p:extLst>
      <p:ext uri="{BB962C8B-B14F-4D97-AF65-F5344CB8AC3E}">
        <p14:creationId xmlns:p14="http://schemas.microsoft.com/office/powerpoint/2010/main" val="41654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Dataset Analysis - III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Calculating K-discretized context score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75252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miRNA-mRNA pairs were sorted descendingly based on their context scores </a:t>
            </a:r>
          </a:p>
          <a:p>
            <a:pPr marL="400050" lvl="1" indent="0" algn="l" rtl="0">
              <a:buNone/>
            </a:pPr>
            <a:r>
              <a:rPr lang="en-US" sz="2400" dirty="0" smtClean="0"/>
              <a:t>pairs </a:t>
            </a:r>
            <a:r>
              <a:rPr lang="en-US" sz="2400" dirty="0"/>
              <a:t>ranked on the top have the lowest regulation strength</a:t>
            </a:r>
            <a:endParaRPr lang="en-US" sz="2400" dirty="0" smtClean="0"/>
          </a:p>
          <a:p>
            <a:pPr algn="l" rtl="0"/>
            <a:r>
              <a:rPr lang="en-US" dirty="0" smtClean="0"/>
              <a:t>A discretized context score (into K levels) was calculated such that a pair ranked r</a:t>
            </a:r>
            <a:r>
              <a:rPr lang="en-US" baseline="30000" dirty="0" smtClean="0"/>
              <a:t>th</a:t>
            </a:r>
            <a:r>
              <a:rPr lang="en-US" dirty="0" smtClean="0"/>
              <a:t> will have the score:</a:t>
            </a:r>
          </a:p>
          <a:p>
            <a:pPr algn="l" rtl="0"/>
            <a:endParaRPr lang="en-US" sz="2800" dirty="0" smtClean="0"/>
          </a:p>
          <a:p>
            <a:pPr algn="l" rtl="0"/>
            <a:endParaRPr lang="he-IL" sz="3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9601" y="4293096"/>
            <a:ext cx="2979000" cy="125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מלבן 5"/>
          <p:cNvSpPr/>
          <p:nvPr/>
        </p:nvSpPr>
        <p:spPr>
          <a:xfrm>
            <a:off x="856438" y="5395152"/>
            <a:ext cx="7897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It means the first 1/</a:t>
            </a:r>
            <a:r>
              <a:rPr lang="en-US" i="1" dirty="0"/>
              <a:t>K </a:t>
            </a:r>
            <a:r>
              <a:rPr lang="en-US" dirty="0"/>
              <a:t>miRNA-target pairs have lowest score 1, while the last </a:t>
            </a:r>
            <a:r>
              <a:rPr lang="he-IL" dirty="0" smtClean="0"/>
              <a:t> </a:t>
            </a:r>
            <a:r>
              <a:rPr lang="en-US" dirty="0" smtClean="0"/>
              <a:t>1/</a:t>
            </a:r>
            <a:r>
              <a:rPr lang="en-US" i="1" dirty="0" smtClean="0"/>
              <a:t>K </a:t>
            </a:r>
            <a:r>
              <a:rPr lang="en-US" dirty="0" smtClean="0"/>
              <a:t>pairs have </a:t>
            </a:r>
            <a:r>
              <a:rPr lang="en-US" dirty="0"/>
              <a:t>highest score 1+</a:t>
            </a:r>
            <a:r>
              <a:rPr lang="en-US" i="1" dirty="0"/>
              <a:t>b</a:t>
            </a:r>
            <a:r>
              <a:rPr lang="en-US" dirty="0"/>
              <a:t>(</a:t>
            </a:r>
            <a:r>
              <a:rPr lang="en-US" i="1" dirty="0"/>
              <a:t>K</a:t>
            </a:r>
            <a:r>
              <a:rPr lang="en-US" dirty="0"/>
              <a:t>-1).</a:t>
            </a:r>
            <a:endParaRPr lang="he-IL" dirty="0"/>
          </a:p>
        </p:txBody>
      </p:sp>
      <p:sp>
        <p:nvSpPr>
          <p:cNvPr id="7" name="מלבן 6"/>
          <p:cNvSpPr/>
          <p:nvPr/>
        </p:nvSpPr>
        <p:spPr>
          <a:xfrm>
            <a:off x="879968" y="6093296"/>
            <a:ext cx="7580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According to FAME, </a:t>
            </a:r>
            <a:r>
              <a:rPr lang="en-US" i="1" dirty="0"/>
              <a:t>K</a:t>
            </a:r>
            <a:r>
              <a:rPr lang="en-US" dirty="0"/>
              <a:t> is set as 5 and </a:t>
            </a:r>
            <a:r>
              <a:rPr lang="en-US" i="1" dirty="0"/>
              <a:t>b</a:t>
            </a:r>
            <a:r>
              <a:rPr lang="en-US" dirty="0"/>
              <a:t> as 3 in this </a:t>
            </a:r>
            <a:r>
              <a:rPr lang="en-US" dirty="0" smtClean="0"/>
              <a:t>study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Dataset Analysis - III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Calculating K-discretized context score</a:t>
            </a:r>
            <a:endParaRPr lang="he-IL" sz="27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00808"/>
            <a:ext cx="8579296" cy="475252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Control:</a:t>
            </a:r>
          </a:p>
          <a:p>
            <a:pPr marL="400050" lvl="1" indent="0" algn="l" rtl="0">
              <a:buNone/>
            </a:pPr>
            <a:r>
              <a:rPr lang="en-US" dirty="0" smtClean="0"/>
              <a:t>The </a:t>
            </a:r>
            <a:r>
              <a:rPr lang="en-US" dirty="0"/>
              <a:t>control miRNA target gene sets were generated by bipartite graph based random permutation of the miRNA-target pairs with the same discretized scores but keeping the sizes of all target gene sets.</a:t>
            </a:r>
          </a:p>
          <a:p>
            <a:pPr algn="l" rtl="0"/>
            <a:endParaRPr lang="en-US" dirty="0" smtClean="0"/>
          </a:p>
          <a:p>
            <a:pPr algn="l" rtl="0"/>
            <a:endParaRPr lang="en-US" sz="2800" dirty="0" smtClean="0"/>
          </a:p>
          <a:p>
            <a:pPr algn="l" rtl="0"/>
            <a:endParaRPr lang="he-IL" sz="3100" dirty="0"/>
          </a:p>
        </p:txBody>
      </p:sp>
    </p:spTree>
    <p:extLst>
      <p:ext uri="{BB962C8B-B14F-4D97-AF65-F5344CB8AC3E}">
        <p14:creationId xmlns:p14="http://schemas.microsoft.com/office/powerpoint/2010/main" val="22400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miRHiC’s steps: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Clustering </a:t>
            </a:r>
            <a:r>
              <a:rPr lang="en-US" dirty="0"/>
              <a:t>the differentially expressed genes based on pairwise co-expression correlation between </a:t>
            </a:r>
            <a:r>
              <a:rPr lang="en-US" dirty="0" smtClean="0"/>
              <a:t>genes</a:t>
            </a:r>
          </a:p>
          <a:p>
            <a:pPr algn="l" rtl="0"/>
            <a:r>
              <a:rPr lang="en-US" dirty="0" smtClean="0"/>
              <a:t>miRNA </a:t>
            </a:r>
            <a:r>
              <a:rPr lang="en-US" dirty="0"/>
              <a:t>target gene set enrichment </a:t>
            </a:r>
            <a:r>
              <a:rPr lang="en-US" dirty="0" smtClean="0"/>
              <a:t>is analyzed </a:t>
            </a:r>
            <a:r>
              <a:rPr lang="en-US" dirty="0"/>
              <a:t>across the hierarchical co-expression </a:t>
            </a:r>
            <a:r>
              <a:rPr lang="en-US" dirty="0" smtClean="0"/>
              <a:t>signatures</a:t>
            </a:r>
          </a:p>
          <a:p>
            <a:pPr algn="l" rtl="0"/>
            <a:r>
              <a:rPr lang="en-US" dirty="0" smtClean="0"/>
              <a:t>finally</a:t>
            </a:r>
            <a:r>
              <a:rPr lang="en-US" dirty="0"/>
              <a:t>, a permutation test </a:t>
            </a:r>
            <a:r>
              <a:rPr lang="en-US" dirty="0" smtClean="0"/>
              <a:t>is used </a:t>
            </a:r>
            <a:r>
              <a:rPr lang="en-US" dirty="0"/>
              <a:t>to estimate the statistical significance of the enrichment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4221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Inferring the perturbed microRNA regulatory networks in cancer using hierarchical gene co-expression signatures</a:t>
            </a:r>
            <a:endParaRPr lang="he-IL" b="1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/>
          <a:p>
            <a:r>
              <a:rPr lang="en-US" dirty="0"/>
              <a:t>Jin Gu</a:t>
            </a:r>
            <a:r>
              <a:rPr lang="en-US" baseline="30000" dirty="0"/>
              <a:t>1,*</a:t>
            </a:r>
            <a:r>
              <a:rPr lang="en-US" dirty="0"/>
              <a:t>, Zhenyu Xuan</a:t>
            </a:r>
            <a:r>
              <a:rPr lang="en-US" baseline="30000" dirty="0"/>
              <a:t>2</a:t>
            </a:r>
            <a:endParaRPr lang="en-US" dirty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066" y="454752"/>
            <a:ext cx="47625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491" y="4869160"/>
            <a:ext cx="52800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1268760"/>
            <a:ext cx="187211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u="sng" dirty="0" smtClean="0">
                <a:solidFill>
                  <a:schemeClr val="accent5"/>
                </a:solidFill>
              </a:rPr>
              <a:t>Paper Review</a:t>
            </a:r>
            <a:endParaRPr lang="he-IL" sz="2400" u="sng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miRHiC</a:t>
            </a:r>
            <a:endParaRPr lang="he-IL" dirty="0"/>
          </a:p>
        </p:txBody>
      </p:sp>
      <p:pic>
        <p:nvPicPr>
          <p:cNvPr id="6146" name="Picture 2" descr="D:\Dropbox\Docs\Reviews\3 NAR mirRHiC 11-2012\figur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1412776"/>
            <a:ext cx="8212173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Hierarchical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gene co-expression signatures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Top 2000 differentially expressed genes were clustered using hierarchical clustering.</a:t>
            </a:r>
          </a:p>
          <a:p>
            <a:pPr algn="l" rtl="0"/>
            <a:r>
              <a:rPr lang="en-US" dirty="0" smtClean="0"/>
              <a:t>Spearman’s rank correlation was used as a distance matrix.</a:t>
            </a:r>
          </a:p>
          <a:p>
            <a:pPr algn="l" rtl="0"/>
            <a:r>
              <a:rPr lang="en-US" dirty="0" smtClean="0"/>
              <a:t>Hierarchy was cut at certain correlation cutoff to reduce noise (z-score==0.52, pValue=0.3).</a:t>
            </a:r>
          </a:p>
          <a:p>
            <a:pPr algn="l" rtl="0"/>
            <a:r>
              <a:rPr lang="en-US" dirty="0" smtClean="0"/>
              <a:t>Extraction of gene co-expression signatures (clusters) at different scales by </a:t>
            </a:r>
            <a:r>
              <a:rPr lang="en-US" dirty="0"/>
              <a:t>traversing the co-expression hierarchy from leaf to root according to </a:t>
            </a:r>
            <a:r>
              <a:rPr lang="en-US" u="sng" dirty="0" smtClean="0"/>
              <a:t>certain rules</a:t>
            </a:r>
            <a:r>
              <a:rPr lang="en-US" dirty="0" smtClean="0"/>
              <a:t>.</a:t>
            </a:r>
          </a:p>
          <a:p>
            <a:pPr marL="400050" lvl="1" indent="0" algn="l" rtl="0">
              <a:buNone/>
            </a:pPr>
            <a:r>
              <a:rPr lang="en-US" sz="2200" dirty="0" smtClean="0"/>
              <a:t>(</a:t>
            </a:r>
            <a:r>
              <a:rPr lang="en-US" sz="2200" dirty="0"/>
              <a:t>the correlation is decreasing and the size of signatures is increasing when traversing the hierarchy from leaf to root</a:t>
            </a:r>
            <a:r>
              <a:rPr lang="en-US" sz="2200" dirty="0" smtClean="0"/>
              <a:t>)</a:t>
            </a:r>
            <a:endParaRPr lang="he-IL" sz="2200" dirty="0"/>
          </a:p>
        </p:txBody>
      </p:sp>
    </p:spTree>
    <p:extLst>
      <p:ext uri="{BB962C8B-B14F-4D97-AF65-F5344CB8AC3E}">
        <p14:creationId xmlns:p14="http://schemas.microsoft.com/office/powerpoint/2010/main" val="21159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Hierarchical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gene co-expression signatures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 fontScale="92500"/>
          </a:bodyPr>
          <a:lstStyle/>
          <a:p>
            <a:pPr marL="0" indent="0" algn="l" rtl="0">
              <a:buNone/>
            </a:pPr>
            <a:r>
              <a:rPr lang="en-US" dirty="0" smtClean="0"/>
              <a:t>Rules for extracting gene co-expression signatures:</a:t>
            </a:r>
          </a:p>
          <a:p>
            <a:pPr lvl="0" algn="l" rtl="0">
              <a:spcAft>
                <a:spcPts val="600"/>
              </a:spcAft>
            </a:pPr>
            <a:r>
              <a:rPr lang="en-US" sz="2400" dirty="0"/>
              <a:t>A new cluster is </a:t>
            </a:r>
            <a:r>
              <a:rPr lang="en-US" sz="2400" b="1" i="1" dirty="0"/>
              <a:t>initiated</a:t>
            </a:r>
            <a:r>
              <a:rPr lang="en-US" sz="2400" dirty="0"/>
              <a:t>, if the cluster contains the minimum number of genes </a:t>
            </a:r>
            <a:r>
              <a:rPr lang="en-US" sz="2400" i="1" dirty="0" smtClean="0"/>
              <a:t>N</a:t>
            </a:r>
            <a:r>
              <a:rPr lang="en-US" sz="2400" i="1" baseline="30000" dirty="0" smtClean="0"/>
              <a:t>i</a:t>
            </a:r>
          </a:p>
          <a:p>
            <a:pPr marL="400050" lvl="1" indent="-42863" algn="l" rtl="0">
              <a:spcAft>
                <a:spcPts val="600"/>
              </a:spcAft>
              <a:buNone/>
            </a:pP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(N</a:t>
            </a:r>
            <a:r>
              <a:rPr lang="en-US" sz="19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is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 5% of the number of differentially expressed genes, 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100 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this study) </a:t>
            </a:r>
          </a:p>
          <a:p>
            <a:pPr lvl="0" algn="l" rtl="0">
              <a:spcAft>
                <a:spcPts val="600"/>
              </a:spcAft>
            </a:pPr>
            <a:r>
              <a:rPr lang="en-US" sz="2400" dirty="0"/>
              <a:t>A cluster is </a:t>
            </a:r>
            <a:r>
              <a:rPr lang="en-US" sz="2400" b="1" i="1" dirty="0"/>
              <a:t>extended</a:t>
            </a:r>
            <a:r>
              <a:rPr lang="en-US" sz="2400" dirty="0"/>
              <a:t>, if it merges a branch with less than </a:t>
            </a:r>
            <a:r>
              <a:rPr lang="en-US" sz="2400" i="1" dirty="0"/>
              <a:t>N</a:t>
            </a:r>
            <a:r>
              <a:rPr lang="en-US" sz="2400" i="1" baseline="30000" dirty="0"/>
              <a:t>e</a:t>
            </a:r>
            <a:r>
              <a:rPr lang="en-US" sz="2400" dirty="0"/>
              <a:t> </a:t>
            </a:r>
            <a:r>
              <a:rPr lang="en-US" sz="2400" dirty="0" smtClean="0"/>
              <a:t>genes</a:t>
            </a:r>
          </a:p>
          <a:p>
            <a:pPr marL="400050" lvl="1" indent="0" algn="l" rtl="0">
              <a:spcAft>
                <a:spcPts val="600"/>
              </a:spcAft>
              <a:buNone/>
            </a:pP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sz="1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en-US" sz="1900" i="1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en-US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is set as the maximum of 20 and 10% of the current cluster size</a:t>
            </a:r>
            <a:r>
              <a:rPr lang="en-US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en-US" sz="1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l" rtl="0">
              <a:spcAft>
                <a:spcPts val="600"/>
              </a:spcAft>
            </a:pPr>
            <a:r>
              <a:rPr lang="en-US" sz="2400" dirty="0"/>
              <a:t>A cluster is </a:t>
            </a:r>
            <a:r>
              <a:rPr lang="en-US" sz="2400" b="1" i="1" dirty="0"/>
              <a:t>extended</a:t>
            </a:r>
            <a:r>
              <a:rPr lang="en-US" sz="2400" dirty="0"/>
              <a:t>, if it merges another cluster which is very close (normalized cluster distance is less than 0.5) and the records of the two merged clusters are </a:t>
            </a:r>
            <a:r>
              <a:rPr lang="en-US" sz="2400" dirty="0" smtClean="0"/>
              <a:t>deleted</a:t>
            </a:r>
            <a:endParaRPr lang="en-US" sz="2400" dirty="0"/>
          </a:p>
          <a:p>
            <a:pPr lvl="0" algn="l" rtl="0">
              <a:spcAft>
                <a:spcPts val="600"/>
              </a:spcAft>
            </a:pPr>
            <a:r>
              <a:rPr lang="en-US" sz="2400" dirty="0"/>
              <a:t>A cluster is </a:t>
            </a:r>
            <a:r>
              <a:rPr lang="en-US" sz="2400" b="1" i="1" dirty="0"/>
              <a:t>extracted</a:t>
            </a:r>
            <a:r>
              <a:rPr lang="en-US" sz="2400" dirty="0"/>
              <a:t> at current scale, if the cluster will merge a branch with more than </a:t>
            </a:r>
            <a:r>
              <a:rPr lang="en-US" sz="2400" i="1" dirty="0"/>
              <a:t>N</a:t>
            </a:r>
            <a:r>
              <a:rPr lang="en-US" sz="2400" i="1" baseline="30000" dirty="0"/>
              <a:t>e</a:t>
            </a:r>
            <a:r>
              <a:rPr lang="en-US" sz="2400" dirty="0"/>
              <a:t> genes or it will merge a cluster with large distance. And a new cluster is </a:t>
            </a:r>
            <a:r>
              <a:rPr lang="en-US" sz="2400" i="1" dirty="0"/>
              <a:t>initiated</a:t>
            </a:r>
            <a:r>
              <a:rPr lang="en-US" sz="2400" dirty="0"/>
              <a:t> as the merged </a:t>
            </a:r>
            <a:r>
              <a:rPr lang="en-US" sz="2400" dirty="0" smtClean="0"/>
              <a:t>cluster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2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Calculating miRNA enrichment score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For each miRNA</a:t>
            </a:r>
            <a:r>
              <a:rPr lang="en-US" dirty="0"/>
              <a:t> </a:t>
            </a:r>
            <a:r>
              <a:rPr lang="en-US" dirty="0" smtClean="0"/>
              <a:t>i, calculate enrichment in signature (cluster) j.</a:t>
            </a:r>
          </a:p>
          <a:p>
            <a:pPr marL="0" indent="0" algn="l" rtl="0">
              <a:buNone/>
            </a:pPr>
            <a:endParaRPr lang="he-I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238" y="2790825"/>
            <a:ext cx="38195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62621" y="4149080"/>
                <a:ext cx="7020319" cy="17989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ctr" rtl="0"/>
                <a:r>
                  <a:rPr lang="en-US" b="0" i="1" dirty="0" smtClean="0">
                    <a:latin typeface="Cambria Math"/>
                  </a:rPr>
                  <a:t>ES - Raw Enrichment Score: </a:t>
                </a:r>
                <a:r>
                  <a:rPr lang="en-US" b="0" dirty="0" smtClean="0">
                    <a:latin typeface="Cambria Math"/>
                  </a:rPr>
                  <a:t>Sum of discretized TargetScan scores </a:t>
                </a:r>
              </a:p>
              <a:p>
                <a:pPr algn="ctr" rtl="0"/>
                <a:r>
                  <a:rPr lang="en-US" b="0" dirty="0" smtClean="0">
                    <a:latin typeface="Cambria Math"/>
                  </a:rPr>
                  <a:t>of the overlapped genes of signature j and miRNA i</a:t>
                </a:r>
              </a:p>
              <a:p>
                <a:pPr algn="l" rtl="0"/>
                <a:endParaRPr lang="en-US" b="0" i="1" dirty="0" smtClean="0">
                  <a:latin typeface="Cambria Math"/>
                </a:endParaRPr>
              </a:p>
              <a:p>
                <a:pPr algn="l" rtl="0"/>
                <a:endParaRPr lang="en-US" b="0" i="1" dirty="0" smtClean="0">
                  <a:latin typeface="Cambria Math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r>
                        <a:rPr lang="en-US" b="0" i="1" smtClean="0">
                          <a:latin typeface="Cambria Math"/>
                        </a:rPr>
                        <m:t>𝐺𝑒𝑛𝑒𝑠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𝑆𝑖𝑔𝑛𝑎𝑡𝑢𝑟𝑒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US" b="0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: </m:t>
                      </m:r>
                      <m:r>
                        <a:rPr lang="en-US" b="0" i="1" smtClean="0">
                          <a:latin typeface="Cambria Math"/>
                        </a:rPr>
                        <m:t>𝐺𝑒𝑛𝑒𝑠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𝑃𝑟𝑒𝑑𝑖𝑐𝑡𝑒𝑑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𝑓𝑜𝑟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𝑚𝑖𝑅𝑁𝐴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21" y="4149080"/>
                <a:ext cx="7020319" cy="1798954"/>
              </a:xfrm>
              <a:prstGeom prst="rect">
                <a:avLst/>
              </a:prstGeom>
              <a:blipFill rotWithShape="1">
                <a:blip r:embed="rId3"/>
                <a:stretch>
                  <a:fillRect t="-2034" b="-678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0" y="5842337"/>
            <a:ext cx="9144001" cy="1015663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Unlike HG, the enrichment is continuous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The discretization translates a negative fraction score into a positive discrete efficacy level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accent5">
                    <a:lumMod val="75000"/>
                  </a:schemeClr>
                </a:solidFill>
              </a:rPr>
              <a:t>Very similar to what’s done in FAME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214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Calculating miRNA enrichment pValue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p-value </a:t>
            </a:r>
            <a:r>
              <a:rPr lang="en-US" sz="2400" i="1" dirty="0"/>
              <a:t>p</a:t>
            </a:r>
            <a:r>
              <a:rPr lang="en-US" sz="2400" i="1" baseline="-25000" dirty="0"/>
              <a:t>ij</a:t>
            </a:r>
            <a:r>
              <a:rPr lang="en-US" sz="2400" dirty="0"/>
              <a:t> </a:t>
            </a:r>
            <a:r>
              <a:rPr lang="en-US" sz="2400" dirty="0" smtClean="0"/>
              <a:t>(for the </a:t>
            </a:r>
            <a:r>
              <a:rPr lang="en-US" sz="2400" dirty="0"/>
              <a:t>enrichment </a:t>
            </a:r>
            <a:r>
              <a:rPr lang="en-US" sz="2400" dirty="0" smtClean="0"/>
              <a:t>of miRNA i on signature j) was </a:t>
            </a:r>
            <a:r>
              <a:rPr lang="en-US" sz="2400" dirty="0"/>
              <a:t>estimated by examining the enrichment scores </a:t>
            </a:r>
            <a:r>
              <a:rPr lang="en-US" sz="2400" i="1" dirty="0"/>
              <a:t>ES</a:t>
            </a:r>
            <a:r>
              <a:rPr lang="en-US" sz="2400" i="1" baseline="-25000" dirty="0"/>
              <a:t>ij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) of 10,000 size-matched random control miRNA target gene </a:t>
            </a:r>
            <a:r>
              <a:rPr lang="en-US" sz="2400" dirty="0" smtClean="0"/>
              <a:t>sets:</a:t>
            </a:r>
          </a:p>
          <a:p>
            <a:pPr algn="l" rtl="0"/>
            <a:endParaRPr lang="en-US" sz="2400" dirty="0" smtClean="0"/>
          </a:p>
          <a:p>
            <a:pPr algn="l" rtl="0"/>
            <a:endParaRPr lang="en-US" sz="2400" dirty="0"/>
          </a:p>
          <a:p>
            <a:pPr algn="l" rtl="0"/>
            <a:endParaRPr lang="en-US" sz="2400" dirty="0" smtClean="0"/>
          </a:p>
          <a:p>
            <a:pPr algn="l" rtl="0"/>
            <a:r>
              <a:rPr lang="en-US" sz="2400" i="1" dirty="0" smtClean="0"/>
              <a:t>P</a:t>
            </a:r>
            <a:r>
              <a:rPr lang="en-US" sz="2400" dirty="0" smtClean="0"/>
              <a:t>-score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for the </a:t>
            </a:r>
            <a:r>
              <a:rPr lang="en-US" sz="2400" i="1" dirty="0"/>
              <a:t>i</a:t>
            </a:r>
            <a:r>
              <a:rPr lang="en-US" sz="2400" dirty="0"/>
              <a:t>-th miRNA was calculated as the </a:t>
            </a:r>
            <a:r>
              <a:rPr lang="en-US" sz="2400" dirty="0" smtClean="0"/>
              <a:t>minimal p-value over all signatures (most </a:t>
            </a:r>
            <a:r>
              <a:rPr lang="en-US" sz="2400" dirty="0"/>
              <a:t>significant </a:t>
            </a:r>
            <a:r>
              <a:rPr lang="en-US" sz="2400" dirty="0" smtClean="0"/>
              <a:t>enrichment):</a:t>
            </a:r>
            <a:endParaRPr lang="he-IL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9" name="מלבן 8"/>
          <p:cNvSpPr/>
          <p:nvPr/>
        </p:nvSpPr>
        <p:spPr>
          <a:xfrm>
            <a:off x="539552" y="6021288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/>
              <a:t>The </a:t>
            </a:r>
            <a:r>
              <a:rPr lang="en-US" sz="1600" i="1" dirty="0"/>
              <a:t>P</a:t>
            </a:r>
            <a:r>
              <a:rPr lang="en-US" sz="1600" dirty="0"/>
              <a:t>-score was used to measure the miRNA target gene enrichment across the whole gene co-expression hierarchy.</a:t>
            </a:r>
          </a:p>
        </p:txBody>
      </p:sp>
      <p:graphicFrame>
        <p:nvGraphicFramePr>
          <p:cNvPr id="10" name="אובייקט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795099"/>
              </p:ext>
            </p:extLst>
          </p:nvPr>
        </p:nvGraphicFramePr>
        <p:xfrm>
          <a:off x="1835696" y="2996952"/>
          <a:ext cx="50546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4" r:id="rId3" imgW="2679700" imgH="457200" progId="Equation.DSMT4">
                  <p:embed/>
                </p:oleObj>
              </mc:Choice>
              <mc:Fallback>
                <p:oleObj r:id="rId3" imgW="2679700" imgH="457200" progId="Equation.DSMT4">
                  <p:embed/>
                  <p:pic>
                    <p:nvPicPr>
                      <p:cNvPr id="0" name="אובייקט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996952"/>
                        <a:ext cx="50546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graphicFrame>
        <p:nvGraphicFramePr>
          <p:cNvPr id="12" name="אובייקט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744722"/>
              </p:ext>
            </p:extLst>
          </p:nvPr>
        </p:nvGraphicFramePr>
        <p:xfrm>
          <a:off x="3635896" y="5157192"/>
          <a:ext cx="162374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5" r:id="rId5" imgW="723586" imgH="291973" progId="Equation.DSMT4">
                  <p:embed/>
                </p:oleObj>
              </mc:Choice>
              <mc:Fallback>
                <p:oleObj r:id="rId5" imgW="723586" imgH="29197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157192"/>
                        <a:ext cx="1623741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20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Calculating miRNA enrichment pValue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</a:t>
            </a:r>
            <a:r>
              <a:rPr lang="en-US" sz="2400" dirty="0" smtClean="0"/>
              <a:t>above </a:t>
            </a:r>
            <a:r>
              <a:rPr lang="en-US" sz="2400" i="1" dirty="0" smtClean="0"/>
              <a:t>P</a:t>
            </a:r>
            <a:r>
              <a:rPr lang="en-US" sz="2400" dirty="0" smtClean="0"/>
              <a:t>-score </a:t>
            </a:r>
            <a:r>
              <a:rPr lang="en-US" sz="2400" dirty="0"/>
              <a:t>cannot be directly used to measure the statistical significance of </a:t>
            </a:r>
            <a:r>
              <a:rPr lang="en-US" sz="2400" dirty="0" smtClean="0"/>
              <a:t>enrichment because it is the </a:t>
            </a:r>
            <a:r>
              <a:rPr lang="en-US" sz="2400" dirty="0"/>
              <a:t>minimal of a set of p-values, so it is not uniformly distributed along 0~1 (biased to 0</a:t>
            </a:r>
            <a:r>
              <a:rPr lang="en-US" sz="2400" dirty="0" smtClean="0"/>
              <a:t>). </a:t>
            </a:r>
          </a:p>
          <a:p>
            <a:pPr algn="l" rtl="0"/>
            <a:r>
              <a:rPr lang="en-US" sz="2400" dirty="0" smtClean="0"/>
              <a:t>Therefore a second permutation </a:t>
            </a:r>
            <a:r>
              <a:rPr lang="en-US" sz="2400" dirty="0"/>
              <a:t>test </a:t>
            </a:r>
            <a:r>
              <a:rPr lang="en-US" sz="2400" dirty="0" smtClean="0"/>
              <a:t>was used to </a:t>
            </a:r>
            <a:r>
              <a:rPr lang="en-US" sz="2400" dirty="0"/>
              <a:t>estimate the statistical significance of the P-score: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 was calculated</a:t>
            </a:r>
            <a:r>
              <a:rPr lang="en-US" sz="2400" dirty="0" smtClean="0"/>
              <a:t> based on P-scores </a:t>
            </a:r>
            <a:r>
              <a:rPr lang="en-US" sz="2400" i="1" dirty="0"/>
              <a:t>P</a:t>
            </a:r>
            <a:r>
              <a:rPr lang="en-US" sz="2400" i="1" baseline="-25000" dirty="0"/>
              <a:t>i</a:t>
            </a:r>
            <a:r>
              <a:rPr lang="en-US" sz="2400" dirty="0"/>
              <a:t>(</a:t>
            </a:r>
            <a:r>
              <a:rPr lang="en-US" sz="2400" i="1" dirty="0"/>
              <a:t>r</a:t>
            </a:r>
            <a:r>
              <a:rPr lang="en-US" sz="2400" dirty="0"/>
              <a:t>) of 10,000 size-matched </a:t>
            </a:r>
            <a:r>
              <a:rPr lang="en-US" sz="2400" dirty="0" smtClean="0"/>
              <a:t>permuted control </a:t>
            </a:r>
            <a:r>
              <a:rPr lang="en-US" sz="2400" dirty="0"/>
              <a:t>miRNA target gene </a:t>
            </a:r>
            <a:r>
              <a:rPr lang="en-US" sz="2400" dirty="0" smtClean="0"/>
              <a:t>sets (and later was also FDR corrected):</a:t>
            </a:r>
            <a:endParaRPr lang="en-US" sz="24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 dirty="0"/>
          </a:p>
        </p:txBody>
      </p:sp>
      <p:graphicFrame>
        <p:nvGraphicFramePr>
          <p:cNvPr id="6" name="אובייקט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01862"/>
              </p:ext>
            </p:extLst>
          </p:nvPr>
        </p:nvGraphicFramePr>
        <p:xfrm>
          <a:off x="2267744" y="4941168"/>
          <a:ext cx="500137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1" r:id="rId3" imgW="2400300" imgH="444500" progId="Equation.DSMT4">
                  <p:embed/>
                </p:oleObj>
              </mc:Choice>
              <mc:Fallback>
                <p:oleObj r:id="rId3" imgW="24003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941168"/>
                        <a:ext cx="5001370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74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Comparisons with other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methods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We have compared miRHiC with both Gene Set Enrichment Analysis (</a:t>
            </a:r>
            <a:r>
              <a:rPr lang="en-US" b="1" dirty="0"/>
              <a:t>GSEA</a:t>
            </a:r>
            <a:r>
              <a:rPr lang="en-US" dirty="0"/>
              <a:t>) and gene set analysis by hyper-geometric test (</a:t>
            </a:r>
            <a:r>
              <a:rPr lang="en-US" b="1" dirty="0"/>
              <a:t>HG-test</a:t>
            </a:r>
            <a:r>
              <a:rPr lang="en-US" dirty="0" smtClean="0"/>
              <a:t>).</a:t>
            </a:r>
          </a:p>
          <a:p>
            <a:pPr algn="l" rtl="0"/>
            <a:r>
              <a:rPr lang="en-US" b="1" dirty="0" smtClean="0"/>
              <a:t>GSEA</a:t>
            </a:r>
            <a:r>
              <a:rPr lang="en-US" dirty="0" smtClean="0"/>
              <a:t> </a:t>
            </a:r>
            <a:r>
              <a:rPr lang="en-US" dirty="0"/>
              <a:t>is a widely used method for inferring the perturbed gene sets by taking the continuous values and the rank information of differential gene </a:t>
            </a:r>
            <a:r>
              <a:rPr lang="en-US" dirty="0" smtClean="0"/>
              <a:t>expressions.</a:t>
            </a:r>
          </a:p>
          <a:p>
            <a:pPr algn="l" rtl="0"/>
            <a:r>
              <a:rPr lang="en-US" dirty="0" smtClean="0"/>
              <a:t>When </a:t>
            </a:r>
            <a:r>
              <a:rPr lang="en-US" dirty="0"/>
              <a:t>comparing miRHiC with GSEA, the </a:t>
            </a:r>
            <a:r>
              <a:rPr lang="en-US" u="sng" dirty="0"/>
              <a:t>fold changes</a:t>
            </a:r>
            <a:r>
              <a:rPr lang="en-US" dirty="0"/>
              <a:t> of gene expressions between cancer and normal samples were used in </a:t>
            </a:r>
            <a:r>
              <a:rPr lang="en-US" dirty="0" smtClean="0"/>
              <a:t>GSEA.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(*Not Fair, FC is less informative than t-test)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5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Comparisons with other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methods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GSEA and HG-test use different computational models to measure gene set enrichments with miRHiC. </a:t>
            </a:r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/>
              <a:t>directly testing the advantage of using the hierarchical gene co-expression information, we used the 2,000 differentially expressed genes as the only cluster and ran miRHiC on it. </a:t>
            </a:r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/>
              <a:t>clear presentation, we named this approach as miRDeG (enrichment analysis of miRNA targets in </a:t>
            </a:r>
            <a:r>
              <a:rPr lang="en-US" u="sng" dirty="0"/>
              <a:t>differentially expressed genes</a:t>
            </a:r>
            <a:r>
              <a:rPr lang="en-US" dirty="0"/>
              <a:t>). </a:t>
            </a:r>
            <a:endParaRPr lang="en-US" dirty="0" smtClean="0"/>
          </a:p>
          <a:p>
            <a:pPr algn="l" rtl="0"/>
            <a:r>
              <a:rPr lang="en-US" dirty="0" smtClean="0"/>
              <a:t>miRDeG </a:t>
            </a:r>
            <a:r>
              <a:rPr lang="en-US" dirty="0"/>
              <a:t>can also be regarded as a special in-house implementation of FAME, by specifying the functional gene sets as the differentially expressed </a:t>
            </a:r>
            <a:r>
              <a:rPr lang="en-US" dirty="0" smtClean="0"/>
              <a:t>genes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(without clustering and only summing context scores?)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03766" y="5944924"/>
            <a:ext cx="375424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</a:rPr>
              <a:t>?</a:t>
            </a:r>
            <a:endParaRPr lang="he-IL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9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Results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655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Inferring the perturbed miRNA regulatory networks 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cancer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678183"/>
              </p:ext>
            </p:extLst>
          </p:nvPr>
        </p:nvGraphicFramePr>
        <p:xfrm>
          <a:off x="467544" y="4941168"/>
          <a:ext cx="8228786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6714"/>
                <a:gridCol w="2056714"/>
                <a:gridCol w="2057679"/>
                <a:gridCol w="2057679"/>
              </a:tblGrid>
              <a:tr h="240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LUC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HCC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CRC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</a:tr>
              <a:tr h="240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GSEA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</a:tr>
              <a:tr h="240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HG-test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</a:tr>
              <a:tr h="240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miRDeG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0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</a:tr>
              <a:tr h="2404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</a:rPr>
                        <a:t>miRHiC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6 (4</a:t>
                      </a:r>
                      <a:r>
                        <a:rPr lang="en-US" sz="1600" kern="100" baseline="30000">
                          <a:effectLst/>
                        </a:rPr>
                        <a:t>a</a:t>
                      </a:r>
                      <a:r>
                        <a:rPr lang="en-US" sz="1600" kern="100">
                          <a:effectLst/>
                        </a:rPr>
                        <a:t>)</a:t>
                      </a:r>
                      <a:endParaRPr lang="en-US" sz="1400" kern="10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4 (2)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7 (3)</a:t>
                      </a:r>
                      <a:endParaRPr lang="en-US" sz="1400" kern="100" dirty="0">
                        <a:effectLst/>
                        <a:latin typeface="Calibri"/>
                        <a:ea typeface="SimSun"/>
                        <a:cs typeface="Times New Roman"/>
                      </a:endParaRPr>
                    </a:p>
                  </a:txBody>
                  <a:tcPr marL="104284" marR="104284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15616" y="6258601"/>
            <a:ext cx="6696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Table 1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. The number of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onco-miRs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inferred by different methods with q-value &lt; 0.1.</a:t>
            </a:r>
            <a:endParaRPr kumimoji="0" lang="en-US" altLang="zh-CN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a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The number of inferred </a:t>
            </a:r>
            <a:r>
              <a:rPr kumimoji="0" lang="en-US" altLang="zh-CN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onco-miRs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with more than five supported literatures in PubMed.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457200" y="1600200"/>
            <a:ext cx="8579296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On the three </a:t>
            </a:r>
            <a:r>
              <a:rPr lang="en-US" sz="2400" dirty="0" smtClean="0"/>
              <a:t>cancer datasets, </a:t>
            </a:r>
            <a:r>
              <a:rPr lang="en-US" sz="2400" dirty="0" err="1" smtClean="0"/>
              <a:t>miRHiC</a:t>
            </a:r>
            <a:r>
              <a:rPr lang="en-US" sz="2400" dirty="0" smtClean="0"/>
              <a:t> </a:t>
            </a:r>
            <a:r>
              <a:rPr lang="en-US" sz="2400" dirty="0"/>
              <a:t>inferred six, four and seven perturbed miRNAs or </a:t>
            </a:r>
            <a:r>
              <a:rPr lang="en-US" sz="2400" dirty="0" err="1"/>
              <a:t>onco-miRs</a:t>
            </a:r>
            <a:r>
              <a:rPr lang="en-US" sz="2400" dirty="0"/>
              <a:t>, respectively, with q-value &lt; 0.1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Under </a:t>
            </a:r>
            <a:r>
              <a:rPr lang="en-US" sz="2400" dirty="0"/>
              <a:t>the same q-value cutoff, the three compared methods, GSEA, HG-test and </a:t>
            </a:r>
            <a:r>
              <a:rPr lang="en-US" sz="2400" dirty="0" err="1"/>
              <a:t>miRDeG</a:t>
            </a:r>
            <a:r>
              <a:rPr lang="en-US" sz="2400" dirty="0"/>
              <a:t> inferred much less </a:t>
            </a:r>
            <a:r>
              <a:rPr lang="en-US" sz="2400" dirty="0" smtClean="0"/>
              <a:t>.</a:t>
            </a:r>
          </a:p>
          <a:p>
            <a:pPr algn="l" rtl="0"/>
            <a:r>
              <a:rPr lang="en-US" sz="2400" dirty="0" smtClean="0"/>
              <a:t>Among </a:t>
            </a:r>
            <a:r>
              <a:rPr lang="en-US" sz="2400" dirty="0"/>
              <a:t>all 17 inferences from </a:t>
            </a:r>
            <a:r>
              <a:rPr lang="en-US" sz="2400" dirty="0" err="1"/>
              <a:t>miRHiC</a:t>
            </a:r>
            <a:r>
              <a:rPr lang="en-US" sz="2400" dirty="0"/>
              <a:t>, nine are supported by more than five literatures in </a:t>
            </a:r>
            <a:r>
              <a:rPr lang="en-US" sz="2400" dirty="0" smtClean="0"/>
              <a:t>PubMed</a:t>
            </a:r>
          </a:p>
          <a:p>
            <a:pPr algn="l" rtl="0"/>
            <a:r>
              <a:rPr lang="en-US" sz="2400" dirty="0" smtClean="0"/>
              <a:t>These </a:t>
            </a:r>
            <a:r>
              <a:rPr lang="en-US" sz="2400" dirty="0"/>
              <a:t>results indicate that </a:t>
            </a:r>
            <a:r>
              <a:rPr lang="en-US" sz="2400" dirty="0" err="1"/>
              <a:t>miRHiC</a:t>
            </a:r>
            <a:r>
              <a:rPr lang="en-US" sz="2400" dirty="0"/>
              <a:t> can greatly improve the sensitivity of detecting inferences with biological functions. </a:t>
            </a:r>
          </a:p>
          <a:p>
            <a:pPr algn="l" rtl="0"/>
            <a:endParaRPr lang="he-IL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9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Background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161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Inferring the perturbed miRNA regulatory networks 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cancer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23528" y="1600200"/>
            <a:ext cx="5543604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400" dirty="0"/>
              <a:t>By looking at the targeted signatures of the inferred </a:t>
            </a:r>
            <a:r>
              <a:rPr lang="en-US" sz="2400" dirty="0" err="1"/>
              <a:t>onco-miRs</a:t>
            </a:r>
            <a:r>
              <a:rPr lang="en-US" sz="2400" dirty="0"/>
              <a:t>, we found that they have different levels of gene co-expressions in the hierarchies (Figure 3</a:t>
            </a:r>
            <a:r>
              <a:rPr lang="en-US" sz="2400" dirty="0" smtClean="0"/>
              <a:t>).</a:t>
            </a:r>
          </a:p>
          <a:p>
            <a:pPr algn="l" rtl="0"/>
            <a:r>
              <a:rPr lang="en-US" sz="2400" dirty="0" smtClean="0"/>
              <a:t>The GO functions </a:t>
            </a:r>
            <a:r>
              <a:rPr lang="en-US" sz="2400" dirty="0"/>
              <a:t>associated with these signatures </a:t>
            </a:r>
            <a:r>
              <a:rPr lang="en-US" sz="2400" dirty="0" smtClean="0"/>
              <a:t> are </a:t>
            </a:r>
            <a:r>
              <a:rPr lang="en-US" sz="2400" dirty="0"/>
              <a:t>significantly related to different hallmarks of </a:t>
            </a:r>
            <a:r>
              <a:rPr lang="en-US" sz="2400" dirty="0" smtClean="0"/>
              <a:t>cancer</a:t>
            </a:r>
            <a:endParaRPr lang="he-I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22" name="Picture 2" descr="D:\Dropbox\Docs\Reviews\3 NAR mirRHiC 11-2012\figure-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036" y="3356992"/>
            <a:ext cx="301341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לבן 7"/>
          <p:cNvSpPr/>
          <p:nvPr/>
        </p:nvSpPr>
        <p:spPr>
          <a:xfrm>
            <a:off x="754564" y="5324255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Figure 3</a:t>
            </a:r>
            <a:r>
              <a:rPr lang="en-US" dirty="0"/>
              <a:t>. The perturbed miRNA regulatory networks in multiple cancer inferred by </a:t>
            </a:r>
            <a:r>
              <a:rPr lang="en-US" dirty="0" err="1"/>
              <a:t>miRHiC</a:t>
            </a:r>
            <a:r>
              <a:rPr lang="en-US" dirty="0"/>
              <a:t>. A) is for lung cancer; B) for hepatocellular cancer; and C) for colorectal cancer.</a:t>
            </a:r>
          </a:p>
        </p:txBody>
      </p:sp>
    </p:spTree>
    <p:extLst>
      <p:ext uri="{BB962C8B-B14F-4D97-AF65-F5344CB8AC3E}">
        <p14:creationId xmlns:p14="http://schemas.microsoft.com/office/powerpoint/2010/main" val="350706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2" descr="D:\Dropbox\Docs\Reviews\3 NAR mirRHiC 11-2012\figur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605155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4"/>
          <p:cNvSpPr/>
          <p:nvPr/>
        </p:nvSpPr>
        <p:spPr>
          <a:xfrm>
            <a:off x="107504" y="4592023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Figure 3</a:t>
            </a:r>
            <a:r>
              <a:rPr lang="en-US" dirty="0"/>
              <a:t>. The perturbed miRNA regulatory networks in multiple cancer inferred by </a:t>
            </a:r>
            <a:r>
              <a:rPr lang="en-US" dirty="0" err="1"/>
              <a:t>miRHiC</a:t>
            </a:r>
            <a:r>
              <a:rPr lang="en-US" dirty="0"/>
              <a:t>. A) is for lung cancer; B) for hepatocellular cancer; and C) for colorectal cancer.</a:t>
            </a:r>
          </a:p>
        </p:txBody>
      </p:sp>
    </p:spTree>
    <p:extLst>
      <p:ext uri="{BB962C8B-B14F-4D97-AF65-F5344CB8AC3E}">
        <p14:creationId xmlns:p14="http://schemas.microsoft.com/office/powerpoint/2010/main" val="20434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 few common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</a:rPr>
              <a:t>onco-miRs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across multiple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cancers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The </a:t>
            </a:r>
            <a:r>
              <a:rPr lang="en-US" dirty="0" err="1"/>
              <a:t>onco-miRs</a:t>
            </a:r>
            <a:r>
              <a:rPr lang="en-US" dirty="0"/>
              <a:t> inferred in multiple cancers may play more important roles in cancer initiation and development. </a:t>
            </a:r>
            <a:endParaRPr lang="en-US" dirty="0" smtClean="0"/>
          </a:p>
          <a:p>
            <a:pPr algn="l" rtl="0"/>
            <a:r>
              <a:rPr lang="en-US" dirty="0" smtClean="0"/>
              <a:t>Three </a:t>
            </a:r>
            <a:r>
              <a:rPr lang="en-US" dirty="0"/>
              <a:t>miRNAs, miR-125, let-7 and miR-149 were inferred by </a:t>
            </a:r>
            <a:r>
              <a:rPr lang="en-US" dirty="0" err="1"/>
              <a:t>miRHiC</a:t>
            </a:r>
            <a:r>
              <a:rPr lang="en-US" dirty="0"/>
              <a:t> in two or more types of </a:t>
            </a:r>
            <a:r>
              <a:rPr lang="en-US" dirty="0" smtClean="0"/>
              <a:t>cancer.</a:t>
            </a:r>
          </a:p>
          <a:p>
            <a:pPr algn="l" rtl="0"/>
            <a:r>
              <a:rPr lang="en-US" dirty="0"/>
              <a:t>MiR-149 (miR-149-5p) is a mammal conserved </a:t>
            </a:r>
            <a:r>
              <a:rPr lang="en-US" dirty="0" smtClean="0"/>
              <a:t>miRNA, its genetic </a:t>
            </a:r>
            <a:r>
              <a:rPr lang="en-US" dirty="0"/>
              <a:t>polymorphisms are associated with the risk of cancer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According to </a:t>
            </a:r>
            <a:r>
              <a:rPr lang="en-US" dirty="0" err="1"/>
              <a:t>miRHiC</a:t>
            </a:r>
            <a:r>
              <a:rPr lang="en-US" dirty="0"/>
              <a:t> inference, 53 non-redundant genes are targeted by miR-149: eight of them </a:t>
            </a:r>
            <a:r>
              <a:rPr lang="en-US" dirty="0" smtClean="0"/>
              <a:t>are </a:t>
            </a:r>
            <a:r>
              <a:rPr lang="en-US" dirty="0"/>
              <a:t>shared by two types of cancer and CCT3 is shared by all the three studied types of cancer (Figure 4). </a:t>
            </a:r>
            <a:endParaRPr lang="en-US" dirty="0" smtClean="0"/>
          </a:p>
          <a:p>
            <a:pPr algn="l" rtl="0"/>
            <a:r>
              <a:rPr lang="en-US" dirty="0" smtClean="0"/>
              <a:t>Based on its targets, it can be predicted that </a:t>
            </a:r>
            <a:r>
              <a:rPr lang="en-US" dirty="0"/>
              <a:t>miR-149 may work as a cancer suppressor by targeting this chaperone </a:t>
            </a:r>
            <a:r>
              <a:rPr lang="en-US" dirty="0" smtClean="0"/>
              <a:t>protein.</a:t>
            </a:r>
          </a:p>
        </p:txBody>
      </p:sp>
    </p:spTree>
    <p:extLst>
      <p:ext uri="{BB962C8B-B14F-4D97-AF65-F5344CB8AC3E}">
        <p14:creationId xmlns:p14="http://schemas.microsoft.com/office/powerpoint/2010/main" val="283689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1746" name="Picture 2" descr="D:\Dropbox\Docs\Reviews\3 NAR mirRHiC 11-2012\figur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442912"/>
            <a:ext cx="62865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324022" y="332656"/>
            <a:ext cx="3095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/>
              <a:t>Figure 4</a:t>
            </a:r>
            <a:r>
              <a:rPr lang="en-US" dirty="0"/>
              <a:t>. The perturbed miRNA-149 regulatory network in multiple cancers. The blue lines denote the network in LUC, green for HCC and red for CRC.</a:t>
            </a:r>
          </a:p>
        </p:txBody>
      </p:sp>
    </p:spTree>
    <p:extLst>
      <p:ext uri="{BB962C8B-B14F-4D97-AF65-F5344CB8AC3E}">
        <p14:creationId xmlns:p14="http://schemas.microsoft.com/office/powerpoint/2010/main" val="27709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Discussion</a:t>
            </a:r>
            <a:endParaRPr lang="he-IL" dirty="0">
              <a:solidFill>
                <a:srgbClr val="7030A0"/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073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Discussion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/>
              <a:t>In this study, we developed </a:t>
            </a:r>
            <a:r>
              <a:rPr lang="en-US" dirty="0" err="1"/>
              <a:t>miRHiC</a:t>
            </a:r>
            <a:r>
              <a:rPr lang="en-US" dirty="0"/>
              <a:t> to infer the perturbed miRNA regulatory networks in cancer by incorporating the hierarchical gene co-expression information into miRNA target gene set enrichment analysis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Results </a:t>
            </a:r>
            <a:r>
              <a:rPr lang="en-US" dirty="0"/>
              <a:t>showed that </a:t>
            </a:r>
            <a:r>
              <a:rPr lang="en-US" dirty="0" err="1"/>
              <a:t>miRHiC</a:t>
            </a:r>
            <a:r>
              <a:rPr lang="en-US" dirty="0"/>
              <a:t> have much higher sensitivity for the inferences than the commonly used methods, such as HG-test, GSEA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(based on FC only)</a:t>
            </a:r>
            <a:r>
              <a:rPr lang="en-US" dirty="0" smtClean="0"/>
              <a:t> and </a:t>
            </a:r>
            <a:r>
              <a:rPr lang="en-US" dirty="0" err="1"/>
              <a:t>miRDeG</a:t>
            </a:r>
            <a:r>
              <a:rPr lang="en-US" dirty="0"/>
              <a:t> (FAME), of which all do not use the hierarchical gene co-expression </a:t>
            </a:r>
            <a:r>
              <a:rPr lang="en-US" dirty="0" smtClean="0"/>
              <a:t>information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(what happens if you run FAME on the results of hierarchical clustering ? Would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miRHiC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still provide some advantage?)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Resemblance to FAME…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“…</a:t>
            </a:r>
            <a:r>
              <a:rPr lang="en-US" dirty="0"/>
              <a:t>like </a:t>
            </a:r>
            <a:r>
              <a:rPr lang="en-US" dirty="0" smtClean="0"/>
              <a:t>FAME, </a:t>
            </a:r>
            <a:r>
              <a:rPr lang="en-US" dirty="0" err="1" smtClean="0"/>
              <a:t>miRHiC</a:t>
            </a:r>
            <a:r>
              <a:rPr lang="en-US" dirty="0" smtClean="0"/>
              <a:t> </a:t>
            </a:r>
            <a:r>
              <a:rPr lang="en-US" dirty="0"/>
              <a:t>used the bi-partite graph based permutation method, which can largely reduce this bias </a:t>
            </a:r>
            <a:r>
              <a:rPr lang="en-US" dirty="0" smtClean="0"/>
              <a:t>“ (3’-UTR bias)</a:t>
            </a:r>
          </a:p>
          <a:p>
            <a:pPr algn="l" rtl="0"/>
            <a:r>
              <a:rPr lang="en-US" dirty="0" smtClean="0"/>
              <a:t>“Besides </a:t>
            </a:r>
            <a:r>
              <a:rPr lang="en-US" dirty="0"/>
              <a:t>the gene co-expression, the functional and regulatory interactions between genes (such as protein-protein interactions, transcriptional regulations and literature co-occurrences) can further be integrated to establish the hierarchical gene </a:t>
            </a:r>
            <a:r>
              <a:rPr lang="en-US" dirty="0" smtClean="0"/>
              <a:t>signatures”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55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Review Conclusions</a:t>
            </a:r>
            <a:endParaRPr lang="he-I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10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Review Conclusions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Suggested method is largely an assembly of commonly used techniques.</a:t>
            </a:r>
          </a:p>
          <a:p>
            <a:pPr algn="l" rtl="0"/>
            <a:r>
              <a:rPr lang="en-US" dirty="0" smtClean="0"/>
              <a:t>The idea of partitioning the diff. genes before testing for enrichment is correct, but is this the main benefit of this approach ?</a:t>
            </a:r>
          </a:p>
          <a:p>
            <a:pPr algn="l" rtl="0"/>
            <a:r>
              <a:rPr lang="en-US" dirty="0" smtClean="0"/>
              <a:t>Comparison to other methods may be unfair.</a:t>
            </a:r>
          </a:p>
          <a:p>
            <a:pPr algn="l" rtl="0"/>
            <a:r>
              <a:rPr lang="en-US" dirty="0" smtClean="0"/>
              <a:t>Paper’s innovation mainly found in how they break the </a:t>
            </a:r>
            <a:r>
              <a:rPr lang="en-US" dirty="0" err="1" smtClean="0"/>
              <a:t>dendrogram</a:t>
            </a:r>
            <a:r>
              <a:rPr lang="en-US" dirty="0" smtClean="0"/>
              <a:t> yielded by classic hierarchical clustering into clusters. Why is this better than giving max cluster number as parameter to the normal hierarchical clustering algorithm ?</a:t>
            </a:r>
          </a:p>
          <a:p>
            <a:pPr algn="l" rtl="0"/>
            <a:r>
              <a:rPr lang="en-US" dirty="0" smtClean="0"/>
              <a:t>Not written very well…</a:t>
            </a:r>
          </a:p>
          <a:p>
            <a:pPr algn="l" rtl="0"/>
            <a:r>
              <a:rPr lang="en-US" dirty="0" smtClean="0"/>
              <a:t>Certain resemblance to FAME…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99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Integrated mRNA and miRNA expression analysis</a:t>
            </a:r>
            <a:endParaRPr lang="he-IL" dirty="0"/>
          </a:p>
        </p:txBody>
      </p:sp>
      <p:sp>
        <p:nvSpPr>
          <p:cNvPr id="4" name="כותרת משנה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rtl="0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RPE</a:t>
            </a:r>
            <a:endParaRPr lang="he-IL" sz="4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rtl="0"/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</a:rPr>
              <a:t>Looking for miRNAs involved in eye development</a:t>
            </a:r>
            <a:endParaRPr lang="he-IL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9020" y="260648"/>
            <a:ext cx="1951710" cy="19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29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micro RNA (miRNA)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MicroRNAs (miRNAs</a:t>
            </a:r>
            <a:r>
              <a:rPr lang="en-US" dirty="0" smtClean="0"/>
              <a:t>) are </a:t>
            </a:r>
            <a:r>
              <a:rPr lang="en-US" dirty="0"/>
              <a:t>a class of endogenous small (~22nt) regulatory RNAs </a:t>
            </a:r>
            <a:r>
              <a:rPr lang="en-US" dirty="0" smtClean="0"/>
              <a:t>that play </a:t>
            </a:r>
            <a:r>
              <a:rPr lang="en-US" dirty="0"/>
              <a:t>important roles in many biological and physiological </a:t>
            </a:r>
            <a:r>
              <a:rPr lang="en-US" dirty="0" smtClean="0"/>
              <a:t>processes.</a:t>
            </a:r>
          </a:p>
          <a:p>
            <a:pPr algn="l" rtl="0"/>
            <a:r>
              <a:rPr lang="en-US" dirty="0"/>
              <a:t>About 1,400 miRNAs have been identified in human and more than 30% known protein-coding genes are potentially regulated by evolutionary conserved </a:t>
            </a:r>
            <a:r>
              <a:rPr lang="en-US" dirty="0" smtClean="0"/>
              <a:t>miRNAs.</a:t>
            </a:r>
          </a:p>
        </p:txBody>
      </p:sp>
    </p:spTree>
    <p:extLst>
      <p:ext uri="{BB962C8B-B14F-4D97-AF65-F5344CB8AC3E}">
        <p14:creationId xmlns:p14="http://schemas.microsoft.com/office/powerpoint/2010/main" val="32099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RPE</a:t>
            </a:r>
            <a:endParaRPr lang="he-IL" dirty="0"/>
          </a:p>
        </p:txBody>
      </p:sp>
      <p:sp>
        <p:nvSpPr>
          <p:cNvPr id="4" name="כותרת משנה 3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b="1" dirty="0"/>
              <a:t>Retinal pigment </a:t>
            </a:r>
            <a:r>
              <a:rPr lang="en-US" b="1" dirty="0" smtClean="0"/>
              <a:t>epithelium</a:t>
            </a:r>
          </a:p>
          <a:p>
            <a:pPr marL="0" indent="0" algn="l" rtl="0">
              <a:buNone/>
            </a:pPr>
            <a:r>
              <a:rPr lang="en-US" sz="1800" dirty="0"/>
              <a:t>The </a:t>
            </a:r>
            <a:r>
              <a:rPr lang="en-US" sz="1800" b="1" dirty="0" smtClean="0"/>
              <a:t>retinal </a:t>
            </a:r>
            <a:r>
              <a:rPr lang="en-US" sz="1800" b="1" dirty="0"/>
              <a:t>pigment epithelium</a:t>
            </a:r>
            <a:r>
              <a:rPr lang="en-US" sz="1800" dirty="0"/>
              <a:t> (</a:t>
            </a:r>
            <a:r>
              <a:rPr lang="en-US" sz="1800" b="1" dirty="0"/>
              <a:t>RPE</a:t>
            </a:r>
            <a:r>
              <a:rPr lang="en-US" sz="1800" dirty="0"/>
              <a:t>) is the pigmented cell layer just outside the neurosensory retina that nourishes retinal visual cells, and is firmly attached to the underlying choroid and overlying retinal visual cells</a:t>
            </a:r>
            <a:endParaRPr lang="he-IL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068960"/>
            <a:ext cx="46482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What is the function of miRNAs in RPE development?</a:t>
            </a:r>
          </a:p>
          <a:p>
            <a:pPr algn="l" rtl="0"/>
            <a:r>
              <a:rPr lang="en-US" dirty="0" smtClean="0"/>
              <a:t>What are the mRNA targets of these miRNAs?</a:t>
            </a:r>
          </a:p>
          <a:p>
            <a:pPr algn="l" rtl="0"/>
            <a:r>
              <a:rPr lang="en-US" dirty="0" smtClean="0"/>
              <a:t>Experimental data:</a:t>
            </a:r>
          </a:p>
          <a:p>
            <a:pPr lvl="1" algn="l" rtl="0"/>
            <a:r>
              <a:rPr lang="en-US" dirty="0" smtClean="0"/>
              <a:t>Mouse: WT vs. Dicer Mutant</a:t>
            </a:r>
          </a:p>
          <a:p>
            <a:pPr lvl="1" algn="l" rtl="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Human: Differentiation -  5 days vs. 14 days </a:t>
            </a:r>
          </a:p>
          <a:p>
            <a:pPr lvl="2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669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 txBox="1">
            <a:spLocks noGrp="1"/>
          </p:cNvSpPr>
          <p:nvPr/>
        </p:nvSpPr>
        <p:spPr>
          <a:xfrm>
            <a:off x="6588125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fld id="{CC263999-FBA8-4C53-845E-31B24A68F320}" type="slidenum">
              <a:rPr lang="he-IL"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rPr>
              <a:pPr algn="l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8585200" y="122238"/>
            <a:ext cx="488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he-IL" sz="1200" dirty="0">
                <a:latin typeface="David" pitchFamily="34" charset="-79"/>
                <a:cs typeface="David" pitchFamily="34" charset="-79"/>
              </a:rPr>
              <a:t>בס"ד</a:t>
            </a:r>
            <a:endParaRPr lang="en-US" sz="1200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3012" name="Text Box 35"/>
          <p:cNvSpPr txBox="1">
            <a:spLocks noChangeArrowheads="1"/>
          </p:cNvSpPr>
          <p:nvPr/>
        </p:nvSpPr>
        <p:spPr bwMode="auto">
          <a:xfrm>
            <a:off x="52388" y="511175"/>
            <a:ext cx="9199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Ablation of Dicer1 in the RPE resulted in complete absence of mature miR-204</a:t>
            </a:r>
          </a:p>
        </p:txBody>
      </p:sp>
      <p:grpSp>
        <p:nvGrpSpPr>
          <p:cNvPr id="2053" name="Group 1"/>
          <p:cNvGrpSpPr>
            <a:grpSpLocks/>
          </p:cNvGrpSpPr>
          <p:nvPr/>
        </p:nvGrpSpPr>
        <p:grpSpPr bwMode="auto">
          <a:xfrm>
            <a:off x="1550988" y="1196975"/>
            <a:ext cx="5541962" cy="4105275"/>
            <a:chOff x="1288365" y="1052513"/>
            <a:chExt cx="5182285" cy="3816647"/>
          </a:xfrm>
        </p:grpSpPr>
        <p:pic>
          <p:nvPicPr>
            <p:cNvPr id="2061" name="Picture 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291" y="1410765"/>
              <a:ext cx="2426789" cy="16843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2" name="TextBox 8"/>
            <p:cNvSpPr txBox="1">
              <a:spLocks noChangeArrowheads="1"/>
            </p:cNvSpPr>
            <p:nvPr/>
          </p:nvSpPr>
          <p:spPr bwMode="auto">
            <a:xfrm>
              <a:off x="3342872" y="1411154"/>
              <a:ext cx="679887" cy="2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1100" b="1" dirty="0">
                  <a:solidFill>
                    <a:srgbClr val="00FF00"/>
                  </a:solidFill>
                  <a:latin typeface="Arial" pitchFamily="34" charset="0"/>
                </a:rPr>
                <a:t>miR-204</a:t>
              </a:r>
            </a:p>
          </p:txBody>
        </p:sp>
        <p:sp>
          <p:nvSpPr>
            <p:cNvPr id="2063" name="Text Box 21"/>
            <p:cNvSpPr txBox="1">
              <a:spLocks noChangeArrowheads="1"/>
            </p:cNvSpPr>
            <p:nvPr/>
          </p:nvSpPr>
          <p:spPr bwMode="auto">
            <a:xfrm>
              <a:off x="1559291" y="1052513"/>
              <a:ext cx="2413949" cy="275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89" tIns="36000" rIns="93689" bIns="36000" anchor="ctr"/>
            <a:lstStyle>
              <a:lvl1pPr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1400" b="1" i="1" dirty="0">
                  <a:latin typeface="Arial" pitchFamily="34" charset="0"/>
                  <a:cs typeface="Times New Roman" pitchFamily="18" charset="0"/>
                </a:rPr>
                <a:t>Dicer1</a:t>
              </a:r>
              <a:r>
                <a:rPr lang="en-US" sz="1400" b="1" i="1" baseline="30000" dirty="0">
                  <a:latin typeface="Arial" pitchFamily="34" charset="0"/>
                  <a:cs typeface="Times New Roman" pitchFamily="18" charset="0"/>
                </a:rPr>
                <a:t>f/f</a:t>
              </a:r>
              <a:endParaRPr lang="en-US" sz="1400" b="1" i="1" dirty="0">
                <a:latin typeface="Arial" pitchFamily="34" charset="0"/>
                <a:cs typeface="Times New Roman" pitchFamily="18" charset="0"/>
              </a:endParaRPr>
            </a:p>
          </p:txBody>
        </p:sp>
        <p:sp>
          <p:nvSpPr>
            <p:cNvPr id="2064" name="Text Box 21"/>
            <p:cNvSpPr txBox="1">
              <a:spLocks noChangeArrowheads="1"/>
            </p:cNvSpPr>
            <p:nvPr/>
          </p:nvSpPr>
          <p:spPr bwMode="auto">
            <a:xfrm>
              <a:off x="4043861" y="1052513"/>
              <a:ext cx="2426789" cy="2751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89" tIns="36000" rIns="93689" bIns="36000" anchor="ctr"/>
            <a:lstStyle>
              <a:lvl1pPr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36625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366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rtl="0" eaLnBrk="1" hangingPunct="1">
                <a:spcBef>
                  <a:spcPct val="50000"/>
                </a:spcBef>
              </a:pPr>
              <a:r>
                <a:rPr lang="en-US" sz="1400" b="1" i="1" dirty="0">
                  <a:latin typeface="Arial" pitchFamily="34" charset="0"/>
                  <a:cs typeface="Times New Roman" pitchFamily="18" charset="0"/>
                </a:rPr>
                <a:t>Dicer1</a:t>
              </a:r>
              <a:r>
                <a:rPr lang="en-US" sz="1400" b="1" i="1" baseline="30000" dirty="0">
                  <a:latin typeface="Arial" pitchFamily="34" charset="0"/>
                  <a:cs typeface="Times New Roman" pitchFamily="18" charset="0"/>
                </a:rPr>
                <a:t>f/f</a:t>
              </a:r>
              <a:r>
                <a:rPr lang="en-US" sz="1400" b="1" dirty="0">
                  <a:latin typeface="Arial" pitchFamily="34" charset="0"/>
                  <a:cs typeface="Times New Roman" pitchFamily="18" charset="0"/>
                </a:rPr>
                <a:t>;</a:t>
              </a:r>
              <a:r>
                <a:rPr lang="en-US" sz="1400" b="1" i="1" dirty="0">
                  <a:latin typeface="Arial" pitchFamily="34" charset="0"/>
                  <a:cs typeface="Times New Roman" pitchFamily="18" charset="0"/>
                </a:rPr>
                <a:t>DctCre</a:t>
              </a:r>
            </a:p>
          </p:txBody>
        </p:sp>
        <p:sp>
          <p:nvSpPr>
            <p:cNvPr id="2065" name="TextBox 203"/>
            <p:cNvSpPr txBox="1">
              <a:spLocks noChangeArrowheads="1"/>
            </p:cNvSpPr>
            <p:nvPr/>
          </p:nvSpPr>
          <p:spPr bwMode="auto">
            <a:xfrm>
              <a:off x="2309680" y="2398523"/>
              <a:ext cx="414168" cy="2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1100" b="1" dirty="0">
                  <a:solidFill>
                    <a:schemeClr val="bg1"/>
                  </a:solidFill>
                </a:rPr>
                <a:t>Lens</a:t>
              </a:r>
            </a:p>
          </p:txBody>
        </p:sp>
        <p:pic>
          <p:nvPicPr>
            <p:cNvPr id="2066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861" y="1402848"/>
              <a:ext cx="2426789" cy="168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67" name="TextBox 203"/>
            <p:cNvSpPr txBox="1">
              <a:spLocks noChangeArrowheads="1"/>
            </p:cNvSpPr>
            <p:nvPr/>
          </p:nvSpPr>
          <p:spPr bwMode="auto">
            <a:xfrm>
              <a:off x="4931255" y="4104650"/>
              <a:ext cx="414167" cy="2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1100" b="1" dirty="0">
                  <a:solidFill>
                    <a:schemeClr val="bg1"/>
                  </a:solidFill>
                </a:rPr>
                <a:t>Lens</a:t>
              </a:r>
            </a:p>
          </p:txBody>
        </p:sp>
        <p:sp>
          <p:nvSpPr>
            <p:cNvPr id="2068" name="TextBox 203"/>
            <p:cNvSpPr txBox="1">
              <a:spLocks noChangeArrowheads="1"/>
            </p:cNvSpPr>
            <p:nvPr/>
          </p:nvSpPr>
          <p:spPr bwMode="auto">
            <a:xfrm>
              <a:off x="4843671" y="2398523"/>
              <a:ext cx="414167" cy="2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1100" b="1" dirty="0">
                  <a:solidFill>
                    <a:schemeClr val="bg1"/>
                  </a:solidFill>
                </a:rPr>
                <a:t>Lens</a:t>
              </a:r>
            </a:p>
          </p:txBody>
        </p:sp>
        <p:sp>
          <p:nvSpPr>
            <p:cNvPr id="2069" name="TextBox 203"/>
            <p:cNvSpPr txBox="1">
              <a:spLocks noChangeArrowheads="1"/>
            </p:cNvSpPr>
            <p:nvPr/>
          </p:nvSpPr>
          <p:spPr bwMode="auto">
            <a:xfrm>
              <a:off x="2309680" y="4122361"/>
              <a:ext cx="414168" cy="242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4525963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45259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1100" b="1" dirty="0">
                  <a:solidFill>
                    <a:schemeClr val="bg1"/>
                  </a:solidFill>
                </a:rPr>
                <a:t>Lens</a:t>
              </a:r>
            </a:p>
          </p:txBody>
        </p:sp>
        <p:pic>
          <p:nvPicPr>
            <p:cNvPr id="2070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291" y="3186760"/>
              <a:ext cx="2426789" cy="168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71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3861" y="3186760"/>
              <a:ext cx="2426789" cy="168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72" name="TextBox 5"/>
            <p:cNvSpPr txBox="1">
              <a:spLocks noChangeArrowheads="1"/>
            </p:cNvSpPr>
            <p:nvPr/>
          </p:nvSpPr>
          <p:spPr bwMode="auto">
            <a:xfrm>
              <a:off x="3451238" y="3176316"/>
              <a:ext cx="571521" cy="24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l" rtl="0" eaLnBrk="1" hangingPunct="1"/>
              <a:r>
                <a:rPr lang="en-US" sz="1100" b="1" dirty="0">
                  <a:latin typeface="Arial" pitchFamily="34" charset="0"/>
                </a:rPr>
                <a:t>Trpm3</a:t>
              </a:r>
            </a:p>
          </p:txBody>
        </p:sp>
        <p:sp>
          <p:nvSpPr>
            <p:cNvPr id="2073" name="Text Box 34"/>
            <p:cNvSpPr txBox="1">
              <a:spLocks noChangeArrowheads="1"/>
            </p:cNvSpPr>
            <p:nvPr/>
          </p:nvSpPr>
          <p:spPr bwMode="auto">
            <a:xfrm>
              <a:off x="1288365" y="2816199"/>
              <a:ext cx="907011" cy="2420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rtl="0" eaLnBrk="1" hangingPunct="1"/>
              <a:r>
                <a:rPr lang="en-US" sz="1100" b="1" dirty="0">
                  <a:solidFill>
                    <a:schemeClr val="bg1"/>
                  </a:solidFill>
                  <a:latin typeface="Arial" pitchFamily="34" charset="0"/>
                </a:rPr>
                <a:t>E14.5</a:t>
              </a:r>
            </a:p>
          </p:txBody>
        </p:sp>
        <p:sp>
          <p:nvSpPr>
            <p:cNvPr id="2074" name="Rectangle 42"/>
            <p:cNvSpPr>
              <a:spLocks noChangeArrowheads="1"/>
            </p:cNvSpPr>
            <p:nvPr/>
          </p:nvSpPr>
          <p:spPr bwMode="auto">
            <a:xfrm>
              <a:off x="1603073" y="1425913"/>
              <a:ext cx="287987" cy="31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6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75" name="Rectangle 42"/>
            <p:cNvSpPr>
              <a:spLocks noChangeArrowheads="1"/>
            </p:cNvSpPr>
            <p:nvPr/>
          </p:nvSpPr>
          <p:spPr bwMode="auto">
            <a:xfrm>
              <a:off x="4076200" y="1412630"/>
              <a:ext cx="279080" cy="31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600" b="1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76" name="Rectangle 42"/>
            <p:cNvSpPr>
              <a:spLocks noChangeArrowheads="1"/>
            </p:cNvSpPr>
            <p:nvPr/>
          </p:nvSpPr>
          <p:spPr bwMode="auto">
            <a:xfrm>
              <a:off x="1580806" y="3223545"/>
              <a:ext cx="264235" cy="31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600" b="1" dirty="0"/>
                <a:t>E</a:t>
              </a:r>
            </a:p>
          </p:txBody>
        </p:sp>
        <p:sp>
          <p:nvSpPr>
            <p:cNvPr id="2077" name="Rectangle 42"/>
            <p:cNvSpPr>
              <a:spLocks noChangeArrowheads="1"/>
            </p:cNvSpPr>
            <p:nvPr/>
          </p:nvSpPr>
          <p:spPr bwMode="auto">
            <a:xfrm>
              <a:off x="4024243" y="3223545"/>
              <a:ext cx="259783" cy="31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rtl="0"/>
              <a:r>
                <a:rPr lang="en-US" sz="1600" b="1" dirty="0"/>
                <a:t>F</a:t>
              </a:r>
            </a:p>
          </p:txBody>
        </p:sp>
      </p:grp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1657350" y="6165850"/>
            <a:ext cx="1690688" cy="4572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Dct-CRE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1654175" y="5589588"/>
            <a:ext cx="5689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>
            <a:off x="1893888" y="5589588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>
            <a:off x="4103688" y="5589588"/>
            <a:ext cx="0" cy="184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Text" lastClr="000000"/>
              </a:solidFill>
              <a:cs typeface="+mn-cs"/>
            </a:endParaRPr>
          </a:p>
        </p:txBody>
      </p:sp>
      <p:sp>
        <p:nvSpPr>
          <p:cNvPr id="2058" name="Text Box 17"/>
          <p:cNvSpPr txBox="1">
            <a:spLocks noChangeArrowheads="1"/>
          </p:cNvSpPr>
          <p:nvPr/>
        </p:nvSpPr>
        <p:spPr bwMode="auto">
          <a:xfrm>
            <a:off x="1619250" y="5773738"/>
            <a:ext cx="544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1600" b="1" dirty="0">
                <a:solidFill>
                  <a:srgbClr val="262673"/>
                </a:solidFill>
                <a:latin typeface="Arial" pitchFamily="34" charset="0"/>
              </a:rPr>
              <a:t>E10</a:t>
            </a:r>
          </a:p>
        </p:txBody>
      </p:sp>
      <p:sp>
        <p:nvSpPr>
          <p:cNvPr id="2059" name="Text Box 18"/>
          <p:cNvSpPr txBox="1">
            <a:spLocks noChangeArrowheads="1"/>
          </p:cNvSpPr>
          <p:nvPr/>
        </p:nvSpPr>
        <p:spPr bwMode="auto">
          <a:xfrm>
            <a:off x="3887788" y="5788025"/>
            <a:ext cx="7143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sz="1600" b="1" dirty="0">
                <a:solidFill>
                  <a:srgbClr val="262673"/>
                </a:solidFill>
                <a:latin typeface="Arial" pitchFamily="34" charset="0"/>
              </a:rPr>
              <a:t>E14.5</a:t>
            </a:r>
          </a:p>
        </p:txBody>
      </p:sp>
      <p:sp>
        <p:nvSpPr>
          <p:cNvPr id="30" name="Right Arrow 22"/>
          <p:cNvSpPr>
            <a:spLocks noChangeArrowheads="1"/>
          </p:cNvSpPr>
          <p:nvPr/>
        </p:nvSpPr>
        <p:spPr bwMode="auto">
          <a:xfrm>
            <a:off x="3995738" y="6100763"/>
            <a:ext cx="3529012" cy="733663"/>
          </a:xfrm>
          <a:prstGeom prst="rightArrow">
            <a:avLst>
              <a:gd name="adj1" fmla="val 50000"/>
              <a:gd name="adj2" fmla="val 44427"/>
            </a:avLst>
          </a:prstGeom>
          <a:gradFill rotWithShape="1">
            <a:gsLst>
              <a:gs pos="0">
                <a:schemeClr val="tx2">
                  <a:lumMod val="50000"/>
                </a:schemeClr>
              </a:gs>
              <a:gs pos="100000">
                <a:srgbClr val="E2E2E9"/>
              </a:gs>
            </a:gsLst>
            <a:lin ang="10800000" scaled="1"/>
          </a:gradFill>
          <a:ln>
            <a:noFill/>
          </a:ln>
        </p:spPr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+mn-lt"/>
                <a:cs typeface="+mn-cs"/>
              </a:rPr>
              <a:t>microRNA </a:t>
            </a:r>
            <a:r>
              <a:rPr lang="en-US" b="1" dirty="0" smtClean="0">
                <a:solidFill>
                  <a:srgbClr val="000000"/>
                </a:solidFill>
                <a:latin typeface="+mn-lt"/>
                <a:cs typeface="+mn-cs"/>
              </a:rPr>
              <a:t>down regulation</a:t>
            </a:r>
            <a:endParaRPr lang="en-US" b="1" dirty="0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6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he-IL" dirty="0" smtClean="0"/>
              <a:t> </a:t>
            </a:r>
            <a:r>
              <a:rPr lang="en-US" dirty="0" smtClean="0"/>
              <a:t>Research Question -&gt; Work Plan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Translate the research question to computational analysis:</a:t>
            </a:r>
          </a:p>
          <a:p>
            <a:pPr lvl="1" algn="l" rtl="0"/>
            <a:r>
              <a:rPr lang="en-US" dirty="0" smtClean="0"/>
              <a:t>Identify differentially expressed mRNAs</a:t>
            </a:r>
          </a:p>
          <a:p>
            <a:pPr lvl="1" algn="l" rtl="0"/>
            <a:r>
              <a:rPr lang="en-US" dirty="0" smtClean="0"/>
              <a:t>Identify differentially expressed miRNAs</a:t>
            </a:r>
          </a:p>
          <a:p>
            <a:pPr lvl="1" algn="l" rtl="0"/>
            <a:r>
              <a:rPr lang="en-US" dirty="0" smtClean="0"/>
              <a:t>Find a link between them</a:t>
            </a:r>
          </a:p>
          <a:p>
            <a:pPr lvl="2" algn="l" rtl="0"/>
            <a:r>
              <a:rPr lang="en-US" dirty="0" smtClean="0"/>
              <a:t>Sequence based (Fame, TargetScan)</a:t>
            </a:r>
          </a:p>
          <a:p>
            <a:pPr lvl="2" algn="l" rtl="0"/>
            <a:r>
              <a:rPr lang="en-US" dirty="0" smtClean="0"/>
              <a:t>Expression based (Correlation, by name)</a:t>
            </a:r>
          </a:p>
          <a:p>
            <a:pPr lvl="1" algn="l" rtl="0"/>
            <a:r>
              <a:rPr lang="en-US" dirty="0" smtClean="0"/>
              <a:t>Return miRNA-mRNA pairs that supply all criteria mentioned above.</a:t>
            </a:r>
          </a:p>
        </p:txBody>
      </p:sp>
    </p:spTree>
    <p:extLst>
      <p:ext uri="{BB962C8B-B14F-4D97-AF65-F5344CB8AC3E}">
        <p14:creationId xmlns:p14="http://schemas.microsoft.com/office/powerpoint/2010/main" val="161996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5665" y="60382"/>
            <a:ext cx="8229600" cy="870653"/>
          </a:xfrm>
        </p:spPr>
        <p:txBody>
          <a:bodyPr/>
          <a:lstStyle/>
          <a:p>
            <a:r>
              <a:rPr lang="en-US" dirty="0" smtClean="0"/>
              <a:t>Gene Expression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460" y="2162189"/>
            <a:ext cx="2833199" cy="19277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 smtClean="0"/>
              <a:t>mRNA</a:t>
            </a:r>
          </a:p>
          <a:p>
            <a:pPr marL="0" indent="0" algn="ctr" rtl="0">
              <a:buNone/>
            </a:pPr>
            <a:r>
              <a:rPr lang="en-US" sz="2400" dirty="0" smtClean="0"/>
              <a:t>Affy MoGene 1.0 Microarrays</a:t>
            </a:r>
          </a:p>
          <a:p>
            <a:pPr marL="0" indent="0" algn="ctr" rtl="0">
              <a:buNone/>
            </a:pPr>
            <a:r>
              <a:rPr lang="en-US" sz="2400" dirty="0"/>
              <a:t>34,760 </a:t>
            </a:r>
            <a:r>
              <a:rPr lang="en-US" sz="2400" dirty="0" smtClean="0"/>
              <a:t>probes</a:t>
            </a:r>
          </a:p>
          <a:p>
            <a:pPr marL="0" indent="0" algn="ctr" rtl="0">
              <a:buNone/>
            </a:pPr>
            <a:endParaRPr lang="en-US" sz="2400" dirty="0"/>
          </a:p>
          <a:p>
            <a:pPr marL="0" indent="0" algn="ctr" rtl="0">
              <a:buNone/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3563888" y="764704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Mouse RPE </a:t>
            </a:r>
            <a:endParaRPr lang="he-IL" sz="3200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30419" y="4514199"/>
            <a:ext cx="2541381" cy="20326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/>
              <a:t>miRNA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Affy miRNA 2.0 Microarrays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20,248 probes</a:t>
            </a:r>
          </a:p>
          <a:p>
            <a:pPr marL="0" indent="0" algn="ctr" rtl="0">
              <a:buFont typeface="Arial" pitchFamily="34" charset="0"/>
              <a:buNone/>
            </a:pPr>
            <a:endParaRPr lang="he-I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49271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363737" y="1503290"/>
            <a:ext cx="25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/>
              <a:t>3 WT vs. 3 Mutated </a:t>
            </a:r>
            <a:r>
              <a:rPr lang="en-US" dirty="0" smtClean="0"/>
              <a:t>Dicer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5207362"/>
            <a:ext cx="23012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buFont typeface="Wingdings" pitchFamily="2" charset="2"/>
              <a:buChar char="ü"/>
            </a:pPr>
            <a:r>
              <a:rPr lang="en-US" dirty="0" smtClean="0"/>
              <a:t>Multiple Organisms</a:t>
            </a:r>
          </a:p>
          <a:p>
            <a:pPr marL="285750" indent="-285750" algn="l" rtl="0">
              <a:buFont typeface="Wingdings" pitchFamily="2" charset="2"/>
              <a:buChar char="ü"/>
            </a:pPr>
            <a:r>
              <a:rPr lang="en-US" dirty="0" smtClean="0"/>
              <a:t>Several miR types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0969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5665" y="60382"/>
            <a:ext cx="8229600" cy="870653"/>
          </a:xfrm>
        </p:spPr>
        <p:txBody>
          <a:bodyPr/>
          <a:lstStyle/>
          <a:p>
            <a:r>
              <a:rPr lang="en-US" dirty="0" smtClean="0"/>
              <a:t>Gene Expression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460" y="2162189"/>
            <a:ext cx="2833199" cy="19277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 smtClean="0"/>
              <a:t>mRNA</a:t>
            </a:r>
          </a:p>
          <a:p>
            <a:pPr marL="0" indent="0" algn="ctr" rtl="0">
              <a:buNone/>
            </a:pPr>
            <a:r>
              <a:rPr lang="en-US" sz="2400" dirty="0" smtClean="0"/>
              <a:t>Affy MoGene 1.0 Microarrays</a:t>
            </a:r>
          </a:p>
          <a:p>
            <a:pPr marL="0" indent="0" algn="ctr" rtl="0">
              <a:buNone/>
            </a:pPr>
            <a:r>
              <a:rPr lang="en-US" sz="2400" dirty="0"/>
              <a:t>34,760 </a:t>
            </a:r>
            <a:r>
              <a:rPr lang="en-US" sz="2400" dirty="0" smtClean="0"/>
              <a:t>probes</a:t>
            </a:r>
          </a:p>
          <a:p>
            <a:pPr marL="0" indent="0" algn="ctr" rtl="0">
              <a:buNone/>
            </a:pPr>
            <a:endParaRPr lang="en-US" sz="2400" dirty="0"/>
          </a:p>
          <a:p>
            <a:pPr marL="0" indent="0" algn="ctr" rtl="0">
              <a:buNone/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3563888" y="764704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Mouse RPE </a:t>
            </a:r>
            <a:endParaRPr lang="he-IL" sz="3200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30419" y="4514199"/>
            <a:ext cx="2541381" cy="20326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/>
              <a:t>miRNA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Affy miRNA 2.0 Microarrays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20,248 probes</a:t>
            </a:r>
          </a:p>
          <a:p>
            <a:pPr marL="0" indent="0" algn="ctr" rtl="0">
              <a:buFont typeface="Arial" pitchFamily="34" charset="0"/>
              <a:buNone/>
            </a:pPr>
            <a:endParaRPr lang="he-I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49271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363737" y="1503290"/>
            <a:ext cx="25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/>
              <a:t>3 WT vs. 3 Mutated </a:t>
            </a:r>
            <a:r>
              <a:rPr lang="en-US" dirty="0" smtClean="0"/>
              <a:t>Dicer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5207362"/>
            <a:ext cx="230120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85750" indent="-285750" algn="l" rtl="0">
              <a:buFont typeface="Wingdings" pitchFamily="2" charset="2"/>
              <a:buChar char="ü"/>
            </a:pPr>
            <a:r>
              <a:rPr lang="en-US" dirty="0" smtClean="0"/>
              <a:t>Multiple Organisms</a:t>
            </a:r>
          </a:p>
          <a:p>
            <a:pPr marL="285750" indent="-285750" algn="l" rtl="0">
              <a:buFont typeface="Wingdings" pitchFamily="2" charset="2"/>
              <a:buChar char="ü"/>
            </a:pPr>
            <a:r>
              <a:rPr lang="en-US" dirty="0" smtClean="0"/>
              <a:t>Several miR types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724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5665" y="60382"/>
            <a:ext cx="8229600" cy="870653"/>
          </a:xfrm>
        </p:spPr>
        <p:txBody>
          <a:bodyPr/>
          <a:lstStyle/>
          <a:p>
            <a:r>
              <a:rPr lang="en-US" dirty="0"/>
              <a:t>Gene Expression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460" y="2162189"/>
            <a:ext cx="2833199" cy="19277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 smtClean="0"/>
              <a:t>mRNA</a:t>
            </a:r>
          </a:p>
          <a:p>
            <a:pPr marL="0" indent="0" algn="ctr" rtl="0">
              <a:buNone/>
            </a:pPr>
            <a:r>
              <a:rPr lang="en-US" sz="2400" dirty="0" smtClean="0"/>
              <a:t>Affy MoGene 1.0 Microarrays</a:t>
            </a:r>
          </a:p>
          <a:p>
            <a:pPr marL="0" indent="0" algn="ctr" rtl="0">
              <a:buNone/>
            </a:pPr>
            <a:r>
              <a:rPr lang="en-US" sz="2400" dirty="0"/>
              <a:t>34,760 </a:t>
            </a:r>
            <a:r>
              <a:rPr lang="en-US" sz="2400" dirty="0" smtClean="0"/>
              <a:t>probes</a:t>
            </a:r>
          </a:p>
          <a:p>
            <a:pPr marL="0" indent="0" algn="ctr" rtl="0">
              <a:buNone/>
            </a:pPr>
            <a:endParaRPr lang="en-US" sz="2400" dirty="0"/>
          </a:p>
          <a:p>
            <a:pPr marL="0" indent="0" algn="ctr" rtl="0">
              <a:buNone/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3563888" y="764704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Mouse RPE </a:t>
            </a:r>
            <a:endParaRPr lang="he-IL" sz="3200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30419" y="4514199"/>
            <a:ext cx="2541381" cy="20326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/>
              <a:t>miRNA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Affy miRNA 2.0 Microarrays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20,248 probes</a:t>
            </a:r>
          </a:p>
          <a:p>
            <a:pPr marL="0" indent="0" algn="ctr" rtl="0">
              <a:buFont typeface="Arial" pitchFamily="34" charset="0"/>
              <a:buNone/>
            </a:pPr>
            <a:endParaRPr lang="he-I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49271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7193" y="4238136"/>
            <a:ext cx="3291468" cy="246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850" y="1899405"/>
            <a:ext cx="3271811" cy="245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מלבן 11"/>
          <p:cNvSpPr/>
          <p:nvPr/>
        </p:nvSpPr>
        <p:spPr>
          <a:xfrm>
            <a:off x="3363737" y="1503290"/>
            <a:ext cx="25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/>
              <a:t>3 WT vs. 3 Mutated </a:t>
            </a:r>
            <a:r>
              <a:rPr lang="en-US" dirty="0" smtClean="0"/>
              <a:t>Dicer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5665" y="60382"/>
            <a:ext cx="8229600" cy="870653"/>
          </a:xfrm>
        </p:spPr>
        <p:txBody>
          <a:bodyPr/>
          <a:lstStyle/>
          <a:p>
            <a:r>
              <a:rPr lang="en-US" dirty="0"/>
              <a:t>Gene Expression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460" y="2162189"/>
            <a:ext cx="2833199" cy="19277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 smtClean="0"/>
              <a:t>mRNA</a:t>
            </a:r>
          </a:p>
          <a:p>
            <a:pPr marL="0" indent="0" algn="ctr" rtl="0">
              <a:buNone/>
            </a:pPr>
            <a:r>
              <a:rPr lang="en-US" sz="2400" dirty="0" smtClean="0"/>
              <a:t>Affy MoGene 1.0 Microarrays</a:t>
            </a:r>
          </a:p>
          <a:p>
            <a:pPr marL="0" indent="0" algn="ctr" rtl="0">
              <a:buNone/>
            </a:pPr>
            <a:r>
              <a:rPr lang="en-US" sz="2400" dirty="0"/>
              <a:t>34,760 </a:t>
            </a:r>
            <a:r>
              <a:rPr lang="en-US" sz="2400" dirty="0" smtClean="0"/>
              <a:t>probes</a:t>
            </a:r>
          </a:p>
          <a:p>
            <a:pPr marL="0" indent="0" algn="ctr" rtl="0">
              <a:buNone/>
            </a:pPr>
            <a:endParaRPr lang="en-US" sz="2400" dirty="0"/>
          </a:p>
          <a:p>
            <a:pPr marL="0" indent="0" algn="ctr" rtl="0">
              <a:buNone/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3563888" y="764704"/>
            <a:ext cx="2153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Mouse RPE </a:t>
            </a:r>
            <a:endParaRPr lang="he-IL" sz="3200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30419" y="4514199"/>
            <a:ext cx="2541381" cy="20326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/>
              <a:t>miRNA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Affy miRNA 2.0 Microarrays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20,248 probes</a:t>
            </a:r>
          </a:p>
          <a:p>
            <a:pPr marL="0" indent="0" algn="ctr" rtl="0">
              <a:buFont typeface="Arial" pitchFamily="34" charset="0"/>
              <a:buNone/>
            </a:pPr>
            <a:endParaRPr lang="he-I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49271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363737" y="1503290"/>
            <a:ext cx="25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/>
              <a:t>3 WT vs. 3 Mutated </a:t>
            </a:r>
            <a:r>
              <a:rPr lang="en-US" dirty="0" smtClean="0"/>
              <a:t>Dicer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7042" y="2138613"/>
            <a:ext cx="3621989" cy="197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4111" y="4421505"/>
            <a:ext cx="3727849" cy="203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4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miRNA microarray</a:t>
            </a:r>
            <a:endParaRPr lang="he-IL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22308"/>
            <a:ext cx="8229600" cy="448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7232" y="5992568"/>
            <a:ext cx="14221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Class A Mean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7424" y="2564904"/>
            <a:ext cx="142218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 smtClean="0"/>
              <a:t>Class B Mean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7424" y="4437112"/>
            <a:ext cx="1426993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0"/>
            <a:r>
              <a:rPr lang="en-US" dirty="0" smtClean="0"/>
              <a:t>Class B Mean</a:t>
            </a:r>
          </a:p>
          <a:p>
            <a:pPr algn="ctr" rtl="0"/>
            <a:r>
              <a:rPr lang="en-US" dirty="0" smtClean="0"/>
              <a:t>-</a:t>
            </a:r>
          </a:p>
          <a:p>
            <a:pPr algn="ctr" rtl="0"/>
            <a:r>
              <a:rPr lang="en-US" dirty="0" smtClean="0"/>
              <a:t>Class A Mean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28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25665" y="60382"/>
            <a:ext cx="8229600" cy="870653"/>
          </a:xfrm>
        </p:spPr>
        <p:txBody>
          <a:bodyPr/>
          <a:lstStyle/>
          <a:p>
            <a:r>
              <a:rPr lang="en-US" dirty="0" smtClean="0"/>
              <a:t>Gene Expression Analysis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5460" y="2162189"/>
            <a:ext cx="2833199" cy="1927783"/>
          </a:xfrm>
        </p:spPr>
        <p:txBody>
          <a:bodyPr/>
          <a:lstStyle/>
          <a:p>
            <a:pPr marL="0" indent="0" algn="ctr" rtl="0">
              <a:buNone/>
            </a:pPr>
            <a:r>
              <a:rPr lang="en-US" sz="2400" b="1" dirty="0" smtClean="0"/>
              <a:t>mRNA</a:t>
            </a:r>
          </a:p>
          <a:p>
            <a:pPr marL="0" indent="0" algn="ctr" rtl="0">
              <a:buNone/>
            </a:pPr>
            <a:r>
              <a:rPr lang="en-US" sz="2400" dirty="0" smtClean="0"/>
              <a:t>Affy MoGene 1.0 Microarrays</a:t>
            </a:r>
          </a:p>
          <a:p>
            <a:pPr marL="0" indent="0" algn="ctr" rtl="0">
              <a:buNone/>
            </a:pPr>
            <a:r>
              <a:rPr lang="en-US" sz="2400" dirty="0"/>
              <a:t>34,760 </a:t>
            </a:r>
            <a:r>
              <a:rPr lang="en-US" sz="2400" dirty="0" smtClean="0"/>
              <a:t>probes</a:t>
            </a:r>
          </a:p>
          <a:p>
            <a:pPr marL="0" indent="0" algn="ctr" rtl="0">
              <a:buNone/>
            </a:pPr>
            <a:endParaRPr lang="en-US" sz="2400" dirty="0"/>
          </a:p>
          <a:p>
            <a:pPr marL="0" indent="0" algn="ctr" rtl="0">
              <a:buNone/>
            </a:pP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3208791" y="764704"/>
            <a:ext cx="2508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Preprocessing</a:t>
            </a:r>
            <a:endParaRPr lang="he-IL" sz="3200" dirty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30419" y="4514199"/>
            <a:ext cx="2541381" cy="20326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Font typeface="Arial" pitchFamily="34" charset="0"/>
              <a:buNone/>
            </a:pPr>
            <a:r>
              <a:rPr lang="en-US" sz="2400" b="1" dirty="0" smtClean="0"/>
              <a:t>miRNA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Affy miRNA 2.0 Microarrays</a:t>
            </a:r>
          </a:p>
          <a:p>
            <a:pPr marL="0" indent="0" algn="ctr" rtl="0">
              <a:buFont typeface="Arial" pitchFamily="34" charset="0"/>
              <a:buNone/>
            </a:pPr>
            <a:r>
              <a:rPr lang="en-US" sz="2400" dirty="0" smtClean="0"/>
              <a:t>20,248 probes</a:t>
            </a:r>
          </a:p>
          <a:p>
            <a:pPr marL="0" indent="0" algn="ctr" rtl="0">
              <a:buFont typeface="Arial" pitchFamily="34" charset="0"/>
              <a:buNone/>
            </a:pPr>
            <a:endParaRPr lang="he-IL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844824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249271"/>
            <a:ext cx="3420763" cy="25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מלבן 6"/>
          <p:cNvSpPr/>
          <p:nvPr/>
        </p:nvSpPr>
        <p:spPr>
          <a:xfrm>
            <a:off x="3363737" y="1503290"/>
            <a:ext cx="2553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/>
            <a:r>
              <a:rPr lang="en-US" dirty="0"/>
              <a:t>3 WT vs. 3 Mutated </a:t>
            </a:r>
            <a:r>
              <a:rPr lang="en-US" dirty="0" smtClean="0"/>
              <a:t>Dicer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28184" y="2351167"/>
            <a:ext cx="2788231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CELL Files -&gt; RMA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Expander (BioConductor)</a:t>
            </a:r>
          </a:p>
          <a:p>
            <a:pPr marL="285750" indent="-285750" algn="l" rtl="0">
              <a:buFont typeface="Arial" pitchFamily="34" charset="0"/>
              <a:buChar char="•"/>
            </a:pPr>
            <a:r>
              <a:rPr lang="en-US" dirty="0" smtClean="0"/>
              <a:t>Expression Console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Flooring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Variance Filter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T-test + FDR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 smtClean="0"/>
              <a:t>Selected genes that exceeded given FDR and Fold-change cutoffs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222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miRNA Biogenesis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l" rtl="0"/>
            <a:r>
              <a:rPr lang="en-US" dirty="0"/>
              <a:t>MicroRNA genes reside in regions of the genome as distinct transcriptional units as well as in clusters of polycistronic units - carrying the information of several </a:t>
            </a:r>
            <a:r>
              <a:rPr lang="en-US" dirty="0" smtClean="0"/>
              <a:t>microRNAs</a:t>
            </a:r>
          </a:p>
          <a:p>
            <a:pPr algn="l" rtl="0"/>
            <a:r>
              <a:rPr lang="en-US" dirty="0"/>
              <a:t>RNA polymerase II transcribes miRNA genes, generating long primary transcripts (</a:t>
            </a:r>
            <a:r>
              <a:rPr lang="en-US" b="1" dirty="0"/>
              <a:t>pri-miRNAs</a:t>
            </a:r>
            <a:r>
              <a:rPr lang="en-US" dirty="0" smtClean="0"/>
              <a:t>)</a:t>
            </a:r>
          </a:p>
          <a:p>
            <a:pPr algn="l" rtl="0"/>
            <a:r>
              <a:rPr lang="en-US" dirty="0"/>
              <a:t>In the nucleus, the RNase III–type enzyme Drosha processes the long primary </a:t>
            </a:r>
            <a:r>
              <a:rPr lang="en-US" dirty="0" smtClean="0"/>
              <a:t>transcripts, yielding </a:t>
            </a:r>
            <a:r>
              <a:rPr lang="en-US" dirty="0"/>
              <a:t>a </a:t>
            </a:r>
            <a:r>
              <a:rPr lang="en-US" dirty="0" smtClean="0"/>
              <a:t>70 nt long hairpin </a:t>
            </a:r>
            <a:r>
              <a:rPr lang="en-US" dirty="0"/>
              <a:t>precursors (</a:t>
            </a:r>
            <a:r>
              <a:rPr lang="en-US" b="1" dirty="0"/>
              <a:t>pre-miRNA</a:t>
            </a:r>
            <a:r>
              <a:rPr lang="en-US" dirty="0" smtClean="0"/>
              <a:t>).</a:t>
            </a:r>
          </a:p>
          <a:p>
            <a:pPr algn="l" rtl="0"/>
            <a:r>
              <a:rPr lang="en-US" dirty="0"/>
              <a:t>The pre-miRNA hairpins are exported to the cytoplasm where they are further processed into unstable, 19-25 nt miRNA duplex structures by the RNase III protein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Dicer</a:t>
            </a:r>
          </a:p>
          <a:p>
            <a:pPr algn="l" rtl="0"/>
            <a:r>
              <a:rPr lang="en-US" dirty="0"/>
              <a:t>The less stable of the two strands in the duplex is incorporated into a multiple-protein nuclease complex, the RNA-induced silencing complex (</a:t>
            </a:r>
            <a:r>
              <a:rPr lang="en-US" b="1" dirty="0"/>
              <a:t>RISC</a:t>
            </a:r>
            <a:r>
              <a:rPr lang="en-US" dirty="0"/>
              <a:t>), which regulates protein </a:t>
            </a:r>
            <a:r>
              <a:rPr lang="en-US" dirty="0" smtClean="0"/>
              <a:t>expression.</a:t>
            </a:r>
          </a:p>
          <a:p>
            <a:pPr algn="l" rtl="0"/>
            <a:r>
              <a:rPr lang="en-US" dirty="0"/>
              <a:t>Once incorporated into a RISC, the miRNA is situated to regulate the target genes by degradation of the mRNA through direct cleavage or by inhibiting protein synthesis</a:t>
            </a:r>
            <a:r>
              <a:rPr lang="en-US" dirty="0" smtClean="0"/>
              <a:t>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158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561975"/>
            <a:ext cx="777240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10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260648"/>
            <a:ext cx="8710613" cy="676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7670" y="411250"/>
            <a:ext cx="56870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Differentially expressed mRNAs and miRNAs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5712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325" y="620688"/>
            <a:ext cx="8259763" cy="641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7670" y="260648"/>
            <a:ext cx="56870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Differentially expressed mRNAs and miRNAs</a:t>
            </a:r>
            <a:endParaRPr lang="he-IL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180421" y="686110"/>
            <a:ext cx="521155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Upregulated miRNAs and downregulated mRNAs only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22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8" y="192088"/>
            <a:ext cx="82899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7670" y="260648"/>
            <a:ext cx="568707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 smtClean="0"/>
              <a:t>Differentially expressed mRNAs and miRNAs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59583" y="686110"/>
            <a:ext cx="523239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Downregulated miRNAs and Upregulated mRNAs only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635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TargetScan Data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Latest TargetScan DB file was downloaded and processed into a miRNA-2-mRNA map.</a:t>
            </a:r>
          </a:p>
          <a:p>
            <a:pPr algn="l" rtl="0"/>
            <a:r>
              <a:rPr lang="en-US" dirty="0" smtClean="0"/>
              <a:t>Issues and comments:</a:t>
            </a:r>
          </a:p>
          <a:p>
            <a:pPr lvl="1" algn="l" rtl="0"/>
            <a:r>
              <a:rPr lang="en-US" dirty="0" smtClean="0"/>
              <a:t>Chose PCT over Context Score</a:t>
            </a:r>
          </a:p>
          <a:p>
            <a:pPr lvl="1" algn="l" rtl="0"/>
            <a:r>
              <a:rPr lang="en-US" dirty="0" smtClean="0"/>
              <a:t>miRNAs are grouped by families</a:t>
            </a:r>
          </a:p>
          <a:p>
            <a:pPr lvl="1" algn="l" rtl="0"/>
            <a:r>
              <a:rPr lang="en-US" dirty="0" smtClean="0"/>
              <a:t>Score for each miRNA-mRNA interaction was calculated as max site score.</a:t>
            </a:r>
          </a:p>
          <a:p>
            <a:pPr lvl="1" algn="l" rtl="0"/>
            <a:r>
              <a:rPr lang="en-US" dirty="0" smtClean="0"/>
              <a:t>Filtered out miRNA-mRNA pairs with maxPCT&lt;0.5</a:t>
            </a:r>
          </a:p>
          <a:p>
            <a:pPr lvl="1"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7585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Putting it all together…</a:t>
            </a:r>
            <a:endParaRPr lang="he-IL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Find downregulated mRNAs that are linked through TargetScan to upregulated miRNAs…</a:t>
            </a:r>
            <a:endParaRPr lang="he-I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188640"/>
            <a:ext cx="9174163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6660231" y="5005754"/>
            <a:ext cx="2440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u="sng" dirty="0" smtClean="0"/>
              <a:t>Parameters:</a:t>
            </a:r>
            <a:endParaRPr lang="en-US" sz="1200" u="sng" dirty="0"/>
          </a:p>
          <a:p>
            <a:pPr algn="l" rtl="0"/>
            <a:r>
              <a:rPr lang="en-US" sz="1200" dirty="0" smtClean="0"/>
              <a:t>mRNA: FC&gt;1.5 FDR&lt;0.15</a:t>
            </a:r>
          </a:p>
          <a:p>
            <a:pPr algn="l" rtl="0"/>
            <a:r>
              <a:rPr lang="en-US" sz="1200" dirty="0" smtClean="0"/>
              <a:t>miRNA: FC&gt;1.2 FDR&lt;0.2</a:t>
            </a:r>
          </a:p>
          <a:p>
            <a:pPr algn="l" rtl="0"/>
            <a:r>
              <a:rPr lang="en-US" sz="1200" dirty="0" smtClean="0"/>
              <a:t>PCT&gt; 0.5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224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" y="439738"/>
            <a:ext cx="9021763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7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13" y="142875"/>
            <a:ext cx="8588375" cy="657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2"/>
          <p:cNvSpPr/>
          <p:nvPr/>
        </p:nvSpPr>
        <p:spPr>
          <a:xfrm>
            <a:off x="6660230" y="4293096"/>
            <a:ext cx="2440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u="sng" dirty="0" smtClean="0"/>
              <a:t>Parameters:</a:t>
            </a:r>
            <a:endParaRPr lang="en-US" sz="1200" u="sng" dirty="0"/>
          </a:p>
          <a:p>
            <a:pPr algn="l" rtl="0"/>
            <a:r>
              <a:rPr lang="en-US" sz="1200" dirty="0" smtClean="0"/>
              <a:t>mRNA: FC&gt;1.5 FDR&lt;0.2</a:t>
            </a:r>
          </a:p>
          <a:p>
            <a:pPr algn="l" rtl="0"/>
            <a:r>
              <a:rPr lang="en-US" sz="1200" dirty="0" smtClean="0"/>
              <a:t>miRNA: FC&gt;1.1 FDR&lt;0.3</a:t>
            </a:r>
          </a:p>
          <a:p>
            <a:pPr algn="l" rtl="0"/>
            <a:r>
              <a:rPr lang="en-US" sz="1200" dirty="0" smtClean="0"/>
              <a:t>PCT&gt; 0.5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8760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621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074" name="Picture 2" descr="http://www.springerimages.com/img/Images/Springer/JOU=00018/VOL=2011.68/ISU=17/ART=726/MediaObjects/LARGE_18_2011_726_Fig1_HTM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3888432" cy="642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9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4098" name="Picture 2" descr="http://upload.wikimedia.org/wikipedia/commons/9/95/MiRNA-biogene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27295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85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miRNA Target Prediction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In animals, the tendency of miRNAs to bind their mRNA targets with </a:t>
            </a:r>
            <a:r>
              <a:rPr lang="en-US" b="1" dirty="0"/>
              <a:t>imperfect sequence homology</a:t>
            </a:r>
            <a:r>
              <a:rPr lang="en-US" dirty="0"/>
              <a:t> poses considerable challenges with target prediction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Several </a:t>
            </a:r>
            <a:r>
              <a:rPr lang="en-US" dirty="0"/>
              <a:t>computational approaches have been developed to </a:t>
            </a:r>
            <a:r>
              <a:rPr lang="en-US" dirty="0" smtClean="0"/>
              <a:t>predict </a:t>
            </a:r>
            <a:r>
              <a:rPr lang="en-US" dirty="0"/>
              <a:t>miRNA targets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 </a:t>
            </a:r>
            <a:r>
              <a:rPr lang="en-US" dirty="0"/>
              <a:t>general, computational target prediction identifies potential binding sites according to base-pairing rules and cross species conservation conditions.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99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TargetScan</a:t>
            </a:r>
            <a:endParaRPr lang="he-I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Predicts </a:t>
            </a:r>
            <a:r>
              <a:rPr lang="en-US" dirty="0"/>
              <a:t>biological targets of miRNAs by searching for the presence of conserved 8mer and 7mer sites that match the seed region of each miRNA 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/>
              <a:t>In mammals, predictions are ranked based on the predicted efficacy of targeting as calculated using the </a:t>
            </a:r>
            <a:r>
              <a:rPr lang="en-US" b="1" dirty="0"/>
              <a:t>context+ scores </a:t>
            </a:r>
            <a:r>
              <a:rPr lang="en-US" dirty="0"/>
              <a:t>of the </a:t>
            </a:r>
            <a:r>
              <a:rPr lang="en-US" dirty="0" smtClean="0"/>
              <a:t>sites. </a:t>
            </a:r>
          </a:p>
          <a:p>
            <a:pPr algn="l" rtl="0"/>
            <a:r>
              <a:rPr lang="en-US" dirty="0" smtClean="0"/>
              <a:t>As </a:t>
            </a:r>
            <a:r>
              <a:rPr lang="en-US" dirty="0"/>
              <a:t>an option, predictions are also ranked by their probability of conserved targeting (</a:t>
            </a:r>
            <a:r>
              <a:rPr lang="en-US" b="1" dirty="0" smtClean="0"/>
              <a:t>P</a:t>
            </a:r>
            <a:r>
              <a:rPr lang="en-US" b="1" baseline="-25000" dirty="0" smtClean="0"/>
              <a:t>CT</a:t>
            </a:r>
            <a:r>
              <a:rPr lang="en-US" dirty="0" smtClean="0"/>
              <a:t>). </a:t>
            </a:r>
          </a:p>
          <a:p>
            <a:pPr algn="l" rtl="0"/>
            <a:endParaRPr lang="en-US" dirty="0"/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38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2225</TotalTime>
  <Words>2712</Words>
  <Application>Microsoft Office PowerPoint</Application>
  <PresentationFormat>‫הצגה על המסך (4:3)</PresentationFormat>
  <Paragraphs>310</Paragraphs>
  <Slides>59</Slides>
  <Notes>1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59</vt:i4>
      </vt:variant>
    </vt:vector>
  </HeadingPairs>
  <TitlesOfParts>
    <vt:vector size="61" baseType="lpstr">
      <vt:lpstr>ערכת נושא Office</vt:lpstr>
      <vt:lpstr>Equation.DSMT4</vt:lpstr>
      <vt:lpstr>miRNA Expression Analysis Paper Review + Project Update</vt:lpstr>
      <vt:lpstr>Inferring the perturbed microRNA regulatory networks in cancer using hierarchical gene co-expression signatures</vt:lpstr>
      <vt:lpstr>Background</vt:lpstr>
      <vt:lpstr>micro RNA (miRNA)</vt:lpstr>
      <vt:lpstr>miRNA Biogenesis</vt:lpstr>
      <vt:lpstr>מצגת של PowerPoint</vt:lpstr>
      <vt:lpstr> </vt:lpstr>
      <vt:lpstr>miRNA Target Prediction</vt:lpstr>
      <vt:lpstr>TargetScan</vt:lpstr>
      <vt:lpstr>TargetScan’s context score</vt:lpstr>
      <vt:lpstr>Introduction</vt:lpstr>
      <vt:lpstr>miRNA and Cancer</vt:lpstr>
      <vt:lpstr>miRHiC enrichment analysis of miRNA targets in Hierarchical gene Co-expression signatures</vt:lpstr>
      <vt:lpstr>Materials and Methods</vt:lpstr>
      <vt:lpstr>Dataset Analysis - I Acquisition, pre-processing and identification of differentially expressed genes</vt:lpstr>
      <vt:lpstr>Dataset Analysis - II TargetScan</vt:lpstr>
      <vt:lpstr>Dataset Analysis - III Calculating K-discretized context score</vt:lpstr>
      <vt:lpstr>Dataset Analysis - III Calculating K-discretized context score</vt:lpstr>
      <vt:lpstr>miRHiC’s steps:</vt:lpstr>
      <vt:lpstr>miRHiC</vt:lpstr>
      <vt:lpstr>Hierarchical gene co-expression signatures</vt:lpstr>
      <vt:lpstr>Hierarchical gene co-expression signatures</vt:lpstr>
      <vt:lpstr>Calculating miRNA enrichment score</vt:lpstr>
      <vt:lpstr>Calculating miRNA enrichment pValue</vt:lpstr>
      <vt:lpstr>Calculating miRNA enrichment pValue</vt:lpstr>
      <vt:lpstr>Comparisons with other methods</vt:lpstr>
      <vt:lpstr>Comparisons with other methods</vt:lpstr>
      <vt:lpstr>Results</vt:lpstr>
      <vt:lpstr>Inferring the perturbed miRNA regulatory networks in cancer</vt:lpstr>
      <vt:lpstr>Inferring the perturbed miRNA regulatory networks in cancer</vt:lpstr>
      <vt:lpstr>מצגת של PowerPoint</vt:lpstr>
      <vt:lpstr>A few common onco-miRs across multiple cancers</vt:lpstr>
      <vt:lpstr>מצגת של PowerPoint</vt:lpstr>
      <vt:lpstr>Discussion</vt:lpstr>
      <vt:lpstr>Discussion</vt:lpstr>
      <vt:lpstr>Resemblance to FAME…</vt:lpstr>
      <vt:lpstr>Review Conclusions</vt:lpstr>
      <vt:lpstr>Review Conclusions</vt:lpstr>
      <vt:lpstr>Integrated mRNA and miRNA expression analysis</vt:lpstr>
      <vt:lpstr>RPE</vt:lpstr>
      <vt:lpstr>Research Question</vt:lpstr>
      <vt:lpstr>מצגת של PowerPoint</vt:lpstr>
      <vt:lpstr> Research Question -&gt; Work Plan</vt:lpstr>
      <vt:lpstr>Gene Expression Analysis</vt:lpstr>
      <vt:lpstr>Gene Expression Analysis</vt:lpstr>
      <vt:lpstr>Gene Expression Analysis</vt:lpstr>
      <vt:lpstr>Gene Expression Analysis</vt:lpstr>
      <vt:lpstr>miRNA microarray</vt:lpstr>
      <vt:lpstr>Gene Expression Analysis</vt:lpstr>
      <vt:lpstr>מצגת של PowerPoint</vt:lpstr>
      <vt:lpstr>מצגת של PowerPoint</vt:lpstr>
      <vt:lpstr>מצגת של PowerPoint</vt:lpstr>
      <vt:lpstr>מצגת של PowerPoint</vt:lpstr>
      <vt:lpstr>TargetScan Data</vt:lpstr>
      <vt:lpstr>Putting it all together…</vt:lpstr>
      <vt:lpstr>מצגת של PowerPoint</vt:lpstr>
      <vt:lpstr>מצגת של PowerPoint</vt:lpstr>
      <vt:lpstr>מצגת של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miRNA Expression Analysis</dc:title>
  <dc:creator>DN</dc:creator>
  <cp:lastModifiedBy>DN</cp:lastModifiedBy>
  <cp:revision>145</cp:revision>
  <cp:lastPrinted>2012-11-28T02:15:51Z</cp:lastPrinted>
  <dcterms:created xsi:type="dcterms:W3CDTF">2012-11-26T11:11:26Z</dcterms:created>
  <dcterms:modified xsi:type="dcterms:W3CDTF">2012-11-30T06:08:40Z</dcterms:modified>
</cp:coreProperties>
</file>